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6"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67" r:id="rId18"/>
    <p:sldId id="280" r:id="rId19"/>
    <p:sldId id="281" r:id="rId20"/>
    <p:sldId id="282" r:id="rId21"/>
    <p:sldId id="283" r:id="rId22"/>
    <p:sldId id="273" r:id="rId23"/>
    <p:sldId id="274" r:id="rId24"/>
    <p:sldId id="275" r:id="rId25"/>
    <p:sldId id="276" r:id="rId26"/>
    <p:sldId id="277" r:id="rId27"/>
    <p:sldId id="279" r:id="rId28"/>
    <p:sldId id="284" r:id="rId29"/>
    <p:sldId id="285" r:id="rId30"/>
    <p:sldId id="286" r:id="rId31"/>
    <p:sldId id="28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358" autoAdjust="0"/>
  </p:normalViewPr>
  <p:slideViewPr>
    <p:cSldViewPr snapToGrid="0">
      <p:cViewPr varScale="1">
        <p:scale>
          <a:sx n="103" d="100"/>
          <a:sy n="103" d="100"/>
        </p:scale>
        <p:origin x="7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973CB-74EF-43F2-87AB-3C4AA3F108AA}" type="datetimeFigureOut">
              <a:rPr lang="de-DE" smtClean="0"/>
              <a:t>25.03.2022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520A0-2444-4F5D-9107-CCAE8B3B3AF8}" type="slidenum">
              <a:rPr lang="de-DE" smtClean="0"/>
              <a:t>‹Nr.›</a:t>
            </a:fld>
            <a:endParaRPr lang="de-DE"/>
          </a:p>
        </p:txBody>
      </p:sp>
    </p:spTree>
    <p:extLst>
      <p:ext uri="{BB962C8B-B14F-4D97-AF65-F5344CB8AC3E}">
        <p14:creationId xmlns:p14="http://schemas.microsoft.com/office/powerpoint/2010/main" val="202306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uv-index.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fs.de/DE/themen/opt/uv/wirkung/akut/empfehlung-vitamin-d.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Unsere Schule nimmt an dem Programm „Clever in Sonne und Schatten – Für Sportbetonte Schulen“ teil. Der UV-Schutz wird das Thema der heutigen Stunde sein.</a:t>
            </a:r>
            <a:endParaRPr lang="de-DE" dirty="0" smtClean="0"/>
          </a:p>
        </p:txBody>
      </p:sp>
      <p:sp>
        <p:nvSpPr>
          <p:cNvPr id="4" name="Foliennummernplatzhalter 3"/>
          <p:cNvSpPr>
            <a:spLocks noGrp="1"/>
          </p:cNvSpPr>
          <p:nvPr>
            <p:ph type="sldNum" sz="quarter" idx="10"/>
          </p:nvPr>
        </p:nvSpPr>
        <p:spPr/>
        <p:txBody>
          <a:bodyPr/>
          <a:lstStyle/>
          <a:p>
            <a:fld id="{E6D520A0-2444-4F5D-9107-CCAE8B3B3AF8}" type="slidenum">
              <a:rPr lang="de-DE" smtClean="0"/>
              <a:t>1</a:t>
            </a:fld>
            <a:endParaRPr lang="de-DE"/>
          </a:p>
        </p:txBody>
      </p:sp>
    </p:spTree>
    <p:extLst>
      <p:ext uri="{BB962C8B-B14F-4D97-AF65-F5344CB8AC3E}">
        <p14:creationId xmlns:p14="http://schemas.microsoft.com/office/powerpoint/2010/main" val="309404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a:spcBef>
                <a:spcPct val="20000"/>
              </a:spcBef>
              <a:buClr>
                <a:srgbClr val="FF6600"/>
              </a:buClr>
            </a:pPr>
            <a:r>
              <a:rPr lang="de-DE" altLang="de-DE" dirty="0" smtClean="0">
                <a:solidFill>
                  <a:schemeClr val="tx1">
                    <a:lumMod val="65000"/>
                    <a:lumOff val="35000"/>
                  </a:schemeClr>
                </a:solidFill>
                <a:cs typeface="Arial" pitchFamily="34" charset="0"/>
              </a:rPr>
              <a:t>Es gibt angeborene Risikofaktoren, z.B. den persönlichen</a:t>
            </a:r>
            <a:r>
              <a:rPr lang="de-DE" altLang="de-DE" baseline="0" dirty="0" smtClean="0">
                <a:solidFill>
                  <a:schemeClr val="tx1">
                    <a:lumMod val="65000"/>
                    <a:lumOff val="35000"/>
                  </a:schemeClr>
                </a:solidFill>
                <a:cs typeface="Arial" pitchFamily="34" charset="0"/>
              </a:rPr>
              <a:t> Hauttyp,</a:t>
            </a:r>
            <a:r>
              <a:rPr lang="de-DE" altLang="de-DE" dirty="0" smtClean="0">
                <a:solidFill>
                  <a:schemeClr val="tx1">
                    <a:lumMod val="65000"/>
                    <a:lumOff val="35000"/>
                  </a:schemeClr>
                </a:solidFill>
                <a:cs typeface="Arial" pitchFamily="34" charset="0"/>
              </a:rPr>
              <a:t> und erworbene Risikofaktoren,</a:t>
            </a:r>
            <a:r>
              <a:rPr lang="de-DE" altLang="de-DE" baseline="0" dirty="0" smtClean="0">
                <a:solidFill>
                  <a:schemeClr val="tx1">
                    <a:lumMod val="65000"/>
                    <a:lumOff val="35000"/>
                  </a:schemeClr>
                </a:solidFill>
                <a:cs typeface="Arial" pitchFamily="34" charset="0"/>
              </a:rPr>
              <a:t> </a:t>
            </a:r>
            <a:r>
              <a:rPr lang="de-DE" altLang="de-DE" dirty="0" smtClean="0">
                <a:solidFill>
                  <a:schemeClr val="tx1">
                    <a:lumMod val="65000"/>
                    <a:lumOff val="35000"/>
                  </a:schemeClr>
                </a:solidFill>
                <a:cs typeface="Arial" pitchFamily="34" charset="0"/>
              </a:rPr>
              <a:t>wie zum Beispiel die Anzahl an Leberflecken, die man hat. </a:t>
            </a:r>
          </a:p>
          <a:p>
            <a:pPr marL="0" lvl="1">
              <a:spcBef>
                <a:spcPct val="20000"/>
              </a:spcBef>
              <a:buClr>
                <a:srgbClr val="FF6600"/>
              </a:buClr>
            </a:pPr>
            <a:endParaRPr lang="de-DE" altLang="de-DE" dirty="0" smtClean="0">
              <a:solidFill>
                <a:schemeClr val="tx1">
                  <a:lumMod val="65000"/>
                  <a:lumOff val="35000"/>
                </a:schemeClr>
              </a:solidFill>
              <a:cs typeface="Arial" pitchFamily="34" charset="0"/>
            </a:endParaRPr>
          </a:p>
          <a:p>
            <a:pPr marL="0" lvl="1">
              <a:spcBef>
                <a:spcPct val="20000"/>
              </a:spcBef>
              <a:buClr>
                <a:srgbClr val="FF6600"/>
              </a:buClr>
            </a:pPr>
            <a:r>
              <a:rPr lang="de-DE" altLang="de-DE" b="0" i="1" u="sng" dirty="0" smtClean="0">
                <a:solidFill>
                  <a:schemeClr val="tx1">
                    <a:lumMod val="65000"/>
                    <a:lumOff val="35000"/>
                  </a:schemeClr>
                </a:solidFill>
                <a:cs typeface="Arial" pitchFamily="34" charset="0"/>
              </a:rPr>
              <a:t>Erläuterungen:</a:t>
            </a:r>
          </a:p>
          <a:p>
            <a:r>
              <a:rPr lang="de-DE" b="1" i="0" dirty="0" smtClean="0"/>
              <a:t>Angeboren</a:t>
            </a:r>
            <a:r>
              <a:rPr lang="de-DE" b="0" i="0" dirty="0" smtClean="0"/>
              <a:t>: u.a.</a:t>
            </a:r>
          </a:p>
          <a:p>
            <a:r>
              <a:rPr lang="de-DE" sz="1200" b="0" i="0" kern="1200" dirty="0" smtClean="0">
                <a:solidFill>
                  <a:schemeClr val="tx1"/>
                </a:solidFill>
                <a:effectLst/>
                <a:latin typeface="Arial" charset="0"/>
                <a:ea typeface="+mn-ea"/>
                <a:cs typeface="+mn-cs"/>
              </a:rPr>
              <a:t>-Hauttyp:</a:t>
            </a:r>
            <a:r>
              <a:rPr lang="de-DE" sz="1200" b="0" i="0" kern="1200" baseline="0" dirty="0" smtClean="0">
                <a:solidFill>
                  <a:schemeClr val="tx1"/>
                </a:solidFill>
                <a:effectLst/>
                <a:latin typeface="Arial" charset="0"/>
                <a:ea typeface="+mn-ea"/>
                <a:cs typeface="+mn-cs"/>
              </a:rPr>
              <a:t> Hauttyp I und Hauttyp II erhöhtes Risiko</a:t>
            </a:r>
            <a:endParaRPr lang="de-DE" sz="1200" b="0" i="0" kern="1200" dirty="0" smtClean="0">
              <a:solidFill>
                <a:schemeClr val="tx1"/>
              </a:solidFill>
              <a:effectLst/>
              <a:latin typeface="Arial" charset="0"/>
              <a:ea typeface="+mn-ea"/>
              <a:cs typeface="+mn-cs"/>
            </a:endParaRPr>
          </a:p>
          <a:p>
            <a:r>
              <a:rPr lang="de-DE" sz="1200" b="1" i="0" kern="1200" dirty="0" smtClean="0">
                <a:solidFill>
                  <a:schemeClr val="tx1"/>
                </a:solidFill>
                <a:effectLst/>
                <a:latin typeface="Arial" charset="0"/>
                <a:ea typeface="+mn-ea"/>
                <a:cs typeface="+mn-cs"/>
              </a:rPr>
              <a:t>Erworben</a:t>
            </a:r>
            <a:r>
              <a:rPr lang="de-DE" sz="1200" b="0" i="0" kern="1200" dirty="0" smtClean="0">
                <a:solidFill>
                  <a:schemeClr val="tx1"/>
                </a:solidFill>
                <a:effectLst/>
                <a:latin typeface="Arial" charset="0"/>
                <a:ea typeface="+mn-ea"/>
                <a:cs typeface="+mn-cs"/>
              </a:rPr>
              <a:t>:</a:t>
            </a:r>
            <a:r>
              <a:rPr lang="de-DE" sz="1200" b="0" i="0" kern="1200" baseline="0" dirty="0" smtClean="0">
                <a:solidFill>
                  <a:schemeClr val="tx1"/>
                </a:solidFill>
                <a:effectLst/>
                <a:latin typeface="Arial" charset="0"/>
                <a:ea typeface="+mn-ea"/>
                <a:cs typeface="+mn-cs"/>
              </a:rPr>
              <a:t> u.a.</a:t>
            </a:r>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a:t>
            </a:r>
            <a:r>
              <a:rPr lang="de-DE" sz="1200" b="0" i="0" kern="1200" dirty="0" smtClean="0">
                <a:solidFill>
                  <a:schemeClr val="tx1"/>
                </a:solidFill>
                <a:effectLst/>
                <a:latin typeface="Arial" charset="0"/>
                <a:ea typeface="+mn-ea"/>
                <a:cs typeface="+mn-cs"/>
              </a:rPr>
              <a:t>die Erkrankung eines Verwandten 1. Grades (Eltern, Kinder) am Malignen Melanom </a:t>
            </a:r>
            <a:r>
              <a:rPr lang="de-DE" sz="1200" b="0" i="0" u="none" strike="noStrike" kern="1200" baseline="0" dirty="0" smtClean="0">
                <a:solidFill>
                  <a:schemeClr val="tx1"/>
                </a:solidFill>
                <a:latin typeface="Arial" charset="0"/>
                <a:ea typeface="+mn-ea"/>
                <a:cs typeface="+mn-cs"/>
              </a:rPr>
              <a:t/>
            </a:r>
            <a:br>
              <a:rPr lang="de-DE" sz="1200" b="0" i="0" u="none" strike="noStrike" kern="1200" baseline="0" dirty="0" smtClean="0">
                <a:solidFill>
                  <a:schemeClr val="tx1"/>
                </a:solidFill>
                <a:latin typeface="Arial" charset="0"/>
                <a:ea typeface="+mn-ea"/>
                <a:cs typeface="+mn-cs"/>
              </a:rPr>
            </a:br>
            <a:r>
              <a:rPr lang="de-DE" sz="1200" b="0" i="0" u="none" strike="noStrike" kern="1200" baseline="0" dirty="0" smtClean="0">
                <a:solidFill>
                  <a:schemeClr val="tx1"/>
                </a:solidFill>
                <a:latin typeface="Arial" charset="0"/>
                <a:ea typeface="+mn-ea"/>
                <a:cs typeface="+mn-cs"/>
              </a:rPr>
              <a:t>-Anzahl erworbener </a:t>
            </a:r>
            <a:r>
              <a:rPr lang="de-DE" sz="1200" b="0" i="0" u="none" strike="noStrike" kern="1200" baseline="0" dirty="0" err="1" smtClean="0">
                <a:solidFill>
                  <a:schemeClr val="tx1"/>
                </a:solidFill>
                <a:latin typeface="Arial" charset="0"/>
                <a:ea typeface="+mn-ea"/>
                <a:cs typeface="+mn-cs"/>
              </a:rPr>
              <a:t>Nävi</a:t>
            </a:r>
            <a:r>
              <a:rPr lang="de-DE" sz="1200" b="0" i="0" u="none" strike="noStrike" kern="1200" baseline="0" dirty="0" smtClean="0">
                <a:solidFill>
                  <a:schemeClr val="tx1"/>
                </a:solidFill>
                <a:latin typeface="Arial" charset="0"/>
                <a:ea typeface="+mn-ea"/>
                <a:cs typeface="+mn-cs"/>
              </a:rPr>
              <a:t/>
            </a:r>
            <a:br>
              <a:rPr lang="de-DE" sz="1200" b="0" i="0" u="none" strike="noStrike" kern="1200" baseline="0" dirty="0" smtClean="0">
                <a:solidFill>
                  <a:schemeClr val="tx1"/>
                </a:solidFill>
                <a:latin typeface="Arial" charset="0"/>
                <a:ea typeface="+mn-ea"/>
                <a:cs typeface="+mn-cs"/>
              </a:rPr>
            </a:br>
            <a:r>
              <a:rPr lang="de-DE" sz="1200" b="0" i="0" u="none" strike="noStrike" kern="1200" baseline="0" dirty="0" smtClean="0">
                <a:solidFill>
                  <a:schemeClr val="tx1"/>
                </a:solidFill>
                <a:latin typeface="Arial" charset="0"/>
                <a:ea typeface="+mn-ea"/>
                <a:cs typeface="+mn-cs"/>
              </a:rPr>
              <a:t>-atypische Pigmentmale</a:t>
            </a:r>
            <a:endParaRPr lang="de-DE" b="0" i="0"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10</a:t>
            </a:fld>
            <a:endParaRPr lang="de-DE"/>
          </a:p>
        </p:txBody>
      </p:sp>
    </p:spTree>
    <p:extLst>
      <p:ext uri="{BB962C8B-B14F-4D97-AF65-F5344CB8AC3E}">
        <p14:creationId xmlns:p14="http://schemas.microsoft.com/office/powerpoint/2010/main" val="31937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smtClean="0">
                <a:solidFill>
                  <a:schemeClr val="tx1">
                    <a:lumMod val="65000"/>
                    <a:lumOff val="35000"/>
                  </a:schemeClr>
                </a:solidFill>
                <a:cs typeface="Arial" pitchFamily="34" charset="0"/>
              </a:rPr>
              <a:t>Und</a:t>
            </a:r>
            <a:r>
              <a:rPr lang="de-DE" altLang="de-DE" baseline="0" dirty="0" smtClean="0">
                <a:solidFill>
                  <a:schemeClr val="tx1">
                    <a:lumMod val="65000"/>
                    <a:lumOff val="35000"/>
                  </a:schemeClr>
                </a:solidFill>
                <a:cs typeface="Arial" pitchFamily="34" charset="0"/>
              </a:rPr>
              <a:t> dann spielt noch das </a:t>
            </a:r>
            <a:r>
              <a:rPr lang="de-DE" altLang="de-DE" dirty="0" smtClean="0">
                <a:solidFill>
                  <a:schemeClr val="tx1">
                    <a:lumMod val="65000"/>
                    <a:lumOff val="35000"/>
                  </a:schemeClr>
                </a:solidFill>
                <a:cs typeface="Arial" pitchFamily="34" charset="0"/>
              </a:rPr>
              <a:t>UV-Expositionsmuster als Risikofaktor für schwarzen Hautkrebs eine wichtige Rolle. Hier trifft</a:t>
            </a:r>
            <a:r>
              <a:rPr lang="de-DE" altLang="de-DE" baseline="0" dirty="0" smtClean="0">
                <a:solidFill>
                  <a:schemeClr val="tx1">
                    <a:lumMod val="65000"/>
                    <a:lumOff val="35000"/>
                  </a:schemeClr>
                </a:solidFill>
                <a:cs typeface="Arial" pitchFamily="34" charset="0"/>
              </a:rPr>
              <a:t> das Sprichwort ‚</a:t>
            </a:r>
            <a:r>
              <a:rPr lang="de-DE" altLang="de-DE" dirty="0" smtClean="0">
                <a:solidFill>
                  <a:schemeClr val="tx1">
                    <a:lumMod val="65000"/>
                    <a:lumOff val="35000"/>
                  </a:schemeClr>
                </a:solidFill>
                <a:cs typeface="Arial" pitchFamily="34" charset="0"/>
              </a:rPr>
              <a:t>Die Dosis macht das Gift‘ zu: Die </a:t>
            </a:r>
            <a:r>
              <a:rPr lang="de-DE" altLang="de-DE" b="0" dirty="0" smtClean="0">
                <a:cs typeface="Arial" pitchFamily="34" charset="0"/>
              </a:rPr>
              <a:t>Schäden durch UV-Strahlung werden in der Haut gespeichert und</a:t>
            </a:r>
            <a:r>
              <a:rPr lang="de-DE" altLang="de-DE" b="0" baseline="0" dirty="0" smtClean="0">
                <a:cs typeface="Arial" pitchFamily="34" charset="0"/>
              </a:rPr>
              <a:t> </a:t>
            </a:r>
            <a:r>
              <a:rPr lang="de-DE" altLang="de-DE" b="0" dirty="0" smtClean="0">
                <a:cs typeface="Arial" pitchFamily="34" charset="0"/>
              </a:rPr>
              <a:t>sammeln sich über das  Leben hinweg an. Schädlich sind auch sogenannte </a:t>
            </a:r>
            <a:r>
              <a:rPr lang="de-DE" altLang="de-DE" b="0" baseline="0" dirty="0" smtClean="0">
                <a:cs typeface="Arial" pitchFamily="34" charset="0"/>
              </a:rPr>
              <a:t>intermittierende Expositionsmuster: wenn man etwa aus dem kalten Deutschland in den Süden reist und sich dort plötzlich viel UV-Strahlung aussetzt, ohne sich ausreichend zu schützen. Sonnenbrände erhöhen auch das Risiko, später schwarzen Hautkrebs zu bekommen, besonders Sonnenbrände in der Kindheit.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0" dirty="0" smtClean="0">
                <a:cs typeface="Arial" pitchFamily="34" charset="0"/>
              </a:rPr>
              <a:t>D</a:t>
            </a:r>
            <a:r>
              <a:rPr lang="de-DE" sz="1200" kern="1200" dirty="0" smtClean="0">
                <a:solidFill>
                  <a:schemeClr val="tx1"/>
                </a:solidFill>
                <a:effectLst/>
                <a:latin typeface="Arial" charset="0"/>
                <a:ea typeface="+mn-ea"/>
                <a:cs typeface="+mn-cs"/>
              </a:rPr>
              <a:t>ie Menge der UV-Strahlung, der die Haut über das Leben hinweg ausgesetzt war, besonders in der Kindheit</a:t>
            </a:r>
            <a:r>
              <a:rPr lang="de-DE" sz="1200" kern="1200" baseline="0" dirty="0" smtClean="0">
                <a:solidFill>
                  <a:schemeClr val="tx1"/>
                </a:solidFill>
                <a:effectLst/>
                <a:latin typeface="Arial" charset="0"/>
                <a:ea typeface="+mn-ea"/>
                <a:cs typeface="+mn-cs"/>
              </a:rPr>
              <a:t> und Jugend, ist also einer </a:t>
            </a:r>
            <a:r>
              <a:rPr lang="de-DE" sz="1200" kern="1200" dirty="0" smtClean="0">
                <a:solidFill>
                  <a:schemeClr val="tx1"/>
                </a:solidFill>
                <a:effectLst/>
                <a:latin typeface="Arial" charset="0"/>
                <a:ea typeface="+mn-ea"/>
                <a:cs typeface="+mn-cs"/>
              </a:rPr>
              <a:t>der wichtigsten Einflussfaktoren für die Entstehung von schwarzem Hautkrebs. Und es ist der Risikofaktor</a:t>
            </a:r>
            <a:r>
              <a:rPr lang="de-DE" sz="1200" kern="1200" baseline="0" dirty="0" smtClean="0">
                <a:solidFill>
                  <a:schemeClr val="tx1"/>
                </a:solidFill>
                <a:effectLst/>
                <a:latin typeface="Arial" charset="0"/>
                <a:ea typeface="+mn-ea"/>
                <a:cs typeface="+mn-cs"/>
              </a:rPr>
              <a:t>, den man selbst beeinflussen kann.</a:t>
            </a:r>
            <a:r>
              <a:rPr lang="de-DE" sz="1200" kern="1200" dirty="0" smtClean="0">
                <a:solidFill>
                  <a:schemeClr val="tx1"/>
                </a:solidFill>
                <a:effectLst/>
                <a:latin typeface="Arial" charset="0"/>
                <a:ea typeface="+mn-ea"/>
                <a:cs typeface="+mn-cs"/>
              </a:rPr>
              <a:t> </a:t>
            </a:r>
            <a:endParaRPr lang="de-DE" altLang="de-DE" b="0" dirty="0" smtClean="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11</a:t>
            </a:fld>
            <a:endParaRPr lang="de-DE"/>
          </a:p>
        </p:txBody>
      </p:sp>
    </p:spTree>
    <p:extLst>
      <p:ext uri="{BB962C8B-B14F-4D97-AF65-F5344CB8AC3E}">
        <p14:creationId xmlns:p14="http://schemas.microsoft.com/office/powerpoint/2010/main" val="107122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Ihr fragt euch vielleicht, warum ihr euch vor der Sonne schützen solltet. </a:t>
            </a:r>
            <a:r>
              <a:rPr lang="de-DE" sz="1200" kern="1200" dirty="0" smtClean="0">
                <a:solidFill>
                  <a:schemeClr val="tx1"/>
                </a:solidFill>
                <a:effectLst/>
                <a:latin typeface="Arial" charset="0"/>
                <a:ea typeface="+mn-ea"/>
                <a:cs typeface="+mn-cs"/>
              </a:rPr>
              <a:t>Bei Kindern und Jugendlichen </a:t>
            </a:r>
            <a:r>
              <a:rPr lang="de-DE" altLang="de-DE" sz="1200" dirty="0" smtClean="0">
                <a:solidFill>
                  <a:schemeClr val="tx1">
                    <a:lumMod val="65000"/>
                    <a:lumOff val="35000"/>
                  </a:schemeClr>
                </a:solidFill>
                <a:latin typeface="Arial" pitchFamily="34" charset="0"/>
                <a:cs typeface="Arial" pitchFamily="34" charset="0"/>
              </a:rPr>
              <a:t>ist die Haut gegenüber den UV-Strahlen der Sonne besonders empfindlich.</a:t>
            </a:r>
            <a:r>
              <a:rPr lang="de-DE" altLang="de-DE" sz="1200" kern="1200" dirty="0" smtClean="0">
                <a:solidFill>
                  <a:schemeClr val="tx1">
                    <a:lumMod val="65000"/>
                    <a:lumOff val="35000"/>
                  </a:schemeClr>
                </a:solidFill>
                <a:latin typeface="Arial" charset="0"/>
                <a:ea typeface="+mn-ea"/>
                <a:cs typeface="Arial" pitchFamily="34" charset="0"/>
              </a:rPr>
              <a:t> Die Kapillaren</a:t>
            </a:r>
            <a:r>
              <a:rPr lang="de-DE" altLang="de-DE" sz="1200" kern="1200" baseline="0" dirty="0" smtClean="0">
                <a:solidFill>
                  <a:schemeClr val="tx1">
                    <a:lumMod val="65000"/>
                    <a:lumOff val="35000"/>
                  </a:schemeClr>
                </a:solidFill>
                <a:latin typeface="Arial" charset="0"/>
                <a:ea typeface="+mn-ea"/>
                <a:cs typeface="Arial" pitchFamily="34" charset="0"/>
              </a:rPr>
              <a:t> ragen bei der Kinderhaut weit in die Epidermis hinein. </a:t>
            </a:r>
            <a:r>
              <a:rPr lang="de-DE" altLang="de-DE" sz="1200" kern="1200" dirty="0" smtClean="0">
                <a:solidFill>
                  <a:schemeClr val="tx1">
                    <a:lumMod val="65000"/>
                    <a:lumOff val="35000"/>
                  </a:schemeClr>
                </a:solidFill>
                <a:latin typeface="Arial" charset="0"/>
                <a:ea typeface="+mn-ea"/>
                <a:cs typeface="Arial" pitchFamily="34" charset="0"/>
              </a:rPr>
              <a:t>So liegt bei Kindern ein Teil der UV-empfindlichen Stammzellen, aus denen sich neue Hautzellen bilden, sehr viel dichter unter der Hautoberfläche. Sie sind der UV-Strahlung stärker ausgesetzt</a:t>
            </a:r>
            <a:r>
              <a:rPr lang="de-DE" altLang="de-DE" sz="1200" kern="1200" baseline="0" dirty="0" smtClean="0">
                <a:solidFill>
                  <a:schemeClr val="tx1">
                    <a:lumMod val="65000"/>
                    <a:lumOff val="35000"/>
                  </a:schemeClr>
                </a:solidFill>
                <a:latin typeface="Arial" charset="0"/>
                <a:ea typeface="+mn-ea"/>
                <a:cs typeface="Arial" pitchFamily="34" charset="0"/>
              </a:rPr>
              <a:t> als die Stammzellen von Erwachsenen. </a:t>
            </a:r>
            <a:endParaRPr lang="de-DE" altLang="de-DE" sz="1200" dirty="0" smtClean="0">
              <a:solidFill>
                <a:schemeClr val="tx1">
                  <a:lumMod val="65000"/>
                  <a:lumOff val="35000"/>
                </a:schemeClr>
              </a:solidFill>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12</a:t>
            </a:fld>
            <a:endParaRPr lang="de-DE"/>
          </a:p>
        </p:txBody>
      </p:sp>
    </p:spTree>
    <p:extLst>
      <p:ext uri="{BB962C8B-B14F-4D97-AF65-F5344CB8AC3E}">
        <p14:creationId xmlns:p14="http://schemas.microsoft.com/office/powerpoint/2010/main" val="101242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solidFill>
                  <a:schemeClr val="tx1">
                    <a:lumMod val="65000"/>
                    <a:lumOff val="35000"/>
                  </a:schemeClr>
                </a:solidFill>
                <a:latin typeface="Arial" pitchFamily="34" charset="0"/>
                <a:cs typeface="Arial" pitchFamily="34" charset="0"/>
              </a:rPr>
              <a:t>Außerdem ist deine Haut den UV-Strahlen noch häufiger ausgesetzt, wenn du viel im Freien trainierst (z.B. bei Fußball, Leichtathletik, Kanu, Rudern, Triathlon).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13</a:t>
            </a:fld>
            <a:endParaRPr lang="de-DE"/>
          </a:p>
        </p:txBody>
      </p:sp>
    </p:spTree>
    <p:extLst>
      <p:ext uri="{BB962C8B-B14F-4D97-AF65-F5344CB8AC3E}">
        <p14:creationId xmlns:p14="http://schemas.microsoft.com/office/powerpoint/2010/main" val="79350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[Leiten Sie zum Abschnitt „Wie geht Sonnenschutz“ über.]</a:t>
            </a:r>
            <a:br>
              <a:rPr lang="de-DE" dirty="0" smtClean="0"/>
            </a:br>
            <a:r>
              <a:rPr lang="de-DE" dirty="0" smtClean="0"/>
              <a:t>Ihr</a:t>
            </a:r>
            <a:r>
              <a:rPr lang="de-DE" baseline="0" dirty="0" smtClean="0"/>
              <a:t> habt jetzt einiges über die Bedeutung von Sonnenschutz gelernt. </a:t>
            </a:r>
            <a:r>
              <a:rPr lang="de-DE" dirty="0" smtClean="0"/>
              <a:t>Wie Sonnenschutz geht, erklären in einem Video die Sportschüler Martha und Erik</a:t>
            </a:r>
            <a:r>
              <a:rPr lang="de-DE" baseline="0" dirty="0" smtClean="0"/>
              <a:t>. In den anschließenden Spots werden gleich Beispiele von gutem Sonnenschutz im Training gezeigt.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[Z</a:t>
            </a:r>
            <a:r>
              <a:rPr lang="de-DE" baseline="0" dirty="0" smtClean="0"/>
              <a:t>eigen Sie das Video „Für Sportschülerinnen und Sportschüler“. Wenn Sie auf die Folie klicken, öffnet sich der Link zum Video. URL: https://youtu.be/DFOACzmFa4Y Wenn Sie kein Internet haben, können Sie sich das Video aus dem Materialpool downloaden und offline zeigen.</a:t>
            </a:r>
            <a:br>
              <a:rPr lang="de-DE" baseline="0" dirty="0" smtClean="0"/>
            </a:br>
            <a:r>
              <a:rPr lang="de-DE" baseline="0" dirty="0" smtClean="0"/>
              <a:t>Sie können an dieser Stelle das Arbeitsblatt „Wie geht Sonnenschutz“ verwenden.]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14</a:t>
            </a:fld>
            <a:endParaRPr lang="de-DE"/>
          </a:p>
        </p:txBody>
      </p:sp>
    </p:spTree>
    <p:extLst>
      <p:ext uri="{BB962C8B-B14F-4D97-AF65-F5344CB8AC3E}">
        <p14:creationId xmlns:p14="http://schemas.microsoft.com/office/powerpoint/2010/main" val="353804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[Sprechen Sie mit den Schülerinnen und den Schülern über die Videos</a:t>
            </a:r>
            <a:r>
              <a:rPr lang="de-DE" baseline="0" dirty="0" smtClean="0"/>
              <a:t> bzw. werten Sie das Arbeitsblatt „Wie geht Sonnenschutz“ aus</a:t>
            </a:r>
            <a:r>
              <a:rPr lang="de-D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Wie</a:t>
            </a:r>
            <a:r>
              <a:rPr lang="de-DE" baseline="0" dirty="0" smtClean="0"/>
              <a:t> haben sich die Schüler in dem Video vor zu viel UV-Strahlung geschützt? Wie könnt Ihr Euch schützen? (Gibt es Verbesserungsbedarf? Wo sind auch Grenzen, was lässt sich nicht ändern?)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Wie könntet Ihr in Euren Teams und Trainingsgruppen Sonnenschutz umsetzen? Also nicht nur als Einzelperson, sondern gemeinsam, sodass UV-Schutz auch für alle dazugehört? Könntet Ihr zum Beispiel auch eine Sonnencreme-Box für Euer Team organisieren?</a:t>
            </a:r>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15</a:t>
            </a:fld>
            <a:endParaRPr lang="de-DE"/>
          </a:p>
        </p:txBody>
      </p:sp>
    </p:spTree>
    <p:extLst>
      <p:ext uri="{BB962C8B-B14F-4D97-AF65-F5344CB8AC3E}">
        <p14:creationId xmlns:p14="http://schemas.microsoft.com/office/powerpoint/2010/main" val="760236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Das</a:t>
            </a:r>
            <a:r>
              <a:rPr lang="de-DE" baseline="0" dirty="0" smtClean="0"/>
              <a:t> Poster zum Selbst-Check fasst gut zusammen, wie ihr euch vor der Sonne schützen könnt: Meidet möglichst die Mittagssonne und versucht, im Schatten zu bleiben oder zumindest für Pausen im Training im Schatten zu sein. Tragt schützende Kleidung: Dazu zählen Oberteile, die mindestens die Schultern bedecken, Kopfbedeckungen wie </a:t>
            </a:r>
            <a:r>
              <a:rPr lang="de-DE" baseline="0" dirty="0" err="1" smtClean="0"/>
              <a:t>Basecaps</a:t>
            </a:r>
            <a:r>
              <a:rPr lang="de-DE" baseline="0" dirty="0" smtClean="0"/>
              <a:t> und Sonnenbrillen. Cremt oder sprüht die Hautstellen, die nicht mit Kleidung geschützt sind, mit Sonnenschutzmitteln ein. Wählt am besten eine Sonnencreme mit Lichtschutzfaktor 30 oder höher und vergesst nicht, euch </a:t>
            </a:r>
            <a:r>
              <a:rPr lang="de-DE" baseline="0" dirty="0" err="1" smtClean="0"/>
              <a:t>nachzucremen</a:t>
            </a:r>
            <a:r>
              <a:rPr lang="de-DE" baseline="0" dirty="0" smtClean="0"/>
              <a:t>, wenn ihr schwitzt oder im Wasser wart, bzw. spätestens nach 2 Stunden. </a:t>
            </a:r>
            <a:r>
              <a:rPr lang="de-DE" altLang="de-DE" b="0" baseline="0" dirty="0" smtClean="0">
                <a:solidFill>
                  <a:schemeClr val="tx1">
                    <a:lumMod val="65000"/>
                    <a:lumOff val="35000"/>
                  </a:schemeClr>
                </a:solidFill>
                <a:cs typeface="Arial" pitchFamily="34" charset="0"/>
              </a:rPr>
              <a:t>Aber beachtet, dass das Nachcremen nicht den Schutz verlängert, sondern ihn nur erhält.</a:t>
            </a:r>
            <a:r>
              <a:rPr lang="de-DE" baseline="0" dirty="0" smtClean="0"/>
              <a:t/>
            </a:r>
            <a:br>
              <a:rPr lang="de-DE" baseline="0" dirty="0" smtClean="0"/>
            </a:br>
            <a:r>
              <a:rPr lang="de-DE" baseline="0" dirty="0" smtClean="0"/>
              <a:t>Wer von euch viel draußen trainiert, sollte sich vor allem im Training gut vor der UV-Strahlung schützen. Schaut, was euch da möglich ist: Wenn ihr beim Fußball z.B. keine </a:t>
            </a:r>
            <a:r>
              <a:rPr lang="de-DE" baseline="0" dirty="0" err="1" smtClean="0"/>
              <a:t>Basecaps</a:t>
            </a:r>
            <a:r>
              <a:rPr lang="de-DE" baseline="0" dirty="0" smtClean="0"/>
              <a:t> und Sonnenbrillen tragen könnt, bleibt wenigstens in Pausen im Schatten, zieht beim Training nicht eure T-Shirts aus und cremt euch ein.</a:t>
            </a:r>
            <a:br>
              <a:rPr lang="de-DE" baseline="0" dirty="0" smtClean="0"/>
            </a:br>
            <a:r>
              <a:rPr lang="de-DE" baseline="0" dirty="0" smtClean="0"/>
              <a:t>Ansonsten versucht, euch auch in den Hofpausen und in eurer Freizeit gut vor der Sonne zu schützen.</a:t>
            </a:r>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16</a:t>
            </a:fld>
            <a:endParaRPr lang="de-DE"/>
          </a:p>
        </p:txBody>
      </p:sp>
    </p:spTree>
    <p:extLst>
      <p:ext uri="{BB962C8B-B14F-4D97-AF65-F5344CB8AC3E}">
        <p14:creationId xmlns:p14="http://schemas.microsoft.com/office/powerpoint/2010/main" val="894671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Arial" charset="0"/>
                <a:ea typeface="+mn-ea"/>
                <a:cs typeface="+mn-cs"/>
              </a:rPr>
              <a:t>An</a:t>
            </a:r>
            <a:r>
              <a:rPr lang="de-DE" sz="1200" kern="1200" baseline="0" dirty="0" smtClean="0">
                <a:solidFill>
                  <a:schemeClr val="tx1"/>
                </a:solidFill>
                <a:effectLst/>
                <a:latin typeface="Arial" charset="0"/>
                <a:ea typeface="+mn-ea"/>
                <a:cs typeface="+mn-cs"/>
              </a:rPr>
              <a:t> dieser Stelle möchte ich nochmal darauf eingehen, </a:t>
            </a:r>
            <a:r>
              <a:rPr lang="de-DE" sz="1200" b="0" kern="1200" baseline="0" dirty="0" smtClean="0">
                <a:solidFill>
                  <a:schemeClr val="tx1"/>
                </a:solidFill>
                <a:effectLst/>
                <a:latin typeface="Arial" charset="0"/>
                <a:ea typeface="+mn-ea"/>
                <a:cs typeface="+mn-cs"/>
              </a:rPr>
              <a:t>wann</a:t>
            </a:r>
            <a:r>
              <a:rPr lang="de-DE" sz="1200" b="1" kern="1200" baseline="0" dirty="0" smtClean="0">
                <a:solidFill>
                  <a:schemeClr val="tx1"/>
                </a:solidFill>
                <a:effectLst/>
                <a:latin typeface="Arial" charset="0"/>
                <a:ea typeface="+mn-ea"/>
                <a:cs typeface="+mn-cs"/>
              </a:rPr>
              <a:t> </a:t>
            </a:r>
            <a:r>
              <a:rPr lang="de-DE" sz="1200" b="0" kern="1200" baseline="0" dirty="0" smtClean="0">
                <a:solidFill>
                  <a:schemeClr val="tx1"/>
                </a:solidFill>
                <a:effectLst/>
                <a:latin typeface="Arial" charset="0"/>
                <a:ea typeface="+mn-ea"/>
                <a:cs typeface="+mn-cs"/>
              </a:rPr>
              <a:t>Sonnenschutz notwendig ist. </a:t>
            </a:r>
            <a:r>
              <a:rPr lang="de-DE" sz="1200" kern="1200" baseline="0" dirty="0" smtClean="0">
                <a:solidFill>
                  <a:schemeClr val="tx1"/>
                </a:solidFill>
                <a:effectLst/>
                <a:latin typeface="Arial" charset="0"/>
                <a:ea typeface="+mn-ea"/>
                <a:cs typeface="+mn-cs"/>
              </a:rPr>
              <a:t>Durch den Klimawandel gibt es b</a:t>
            </a:r>
            <a:r>
              <a:rPr lang="de-DE" sz="1200" kern="1200" dirty="0" smtClean="0">
                <a:solidFill>
                  <a:schemeClr val="tx1"/>
                </a:solidFill>
                <a:effectLst/>
                <a:latin typeface="Arial" charset="0"/>
                <a:ea typeface="+mn-ea"/>
                <a:cs typeface="+mn-cs"/>
              </a:rPr>
              <a:t>esonders in den warmen Monaten April bis September weniger Wolken, weniger Regen, weniger Schatten</a:t>
            </a:r>
            <a:r>
              <a:rPr lang="de-DE" sz="1200" kern="1200" baseline="0" dirty="0" smtClean="0">
                <a:solidFill>
                  <a:schemeClr val="tx1"/>
                </a:solidFill>
                <a:effectLst/>
                <a:latin typeface="Arial" charset="0"/>
                <a:ea typeface="+mn-ea"/>
                <a:cs typeface="+mn-cs"/>
              </a:rPr>
              <a:t> und somit </a:t>
            </a:r>
            <a:r>
              <a:rPr lang="de-DE" sz="1200" kern="1200" dirty="0" smtClean="0">
                <a:solidFill>
                  <a:schemeClr val="tx1"/>
                </a:solidFill>
                <a:effectLst/>
                <a:latin typeface="Arial" charset="0"/>
                <a:ea typeface="+mn-ea"/>
                <a:cs typeface="+mn-cs"/>
              </a:rPr>
              <a:t>immer mehr Sonnenstunden. W</a:t>
            </a:r>
            <a:r>
              <a:rPr lang="de-DE" sz="1200" kern="1200" baseline="0" dirty="0" smtClean="0">
                <a:solidFill>
                  <a:schemeClr val="tx1"/>
                </a:solidFill>
                <a:effectLst/>
                <a:latin typeface="Arial" charset="0"/>
                <a:ea typeface="+mn-ea"/>
                <a:cs typeface="+mn-cs"/>
              </a:rPr>
              <a:t>enn es heiß ist, ziehen viele sich lieber weniger an. Das ist jedoch problematisch- denn weniger anzuhaben bedeutet auch, schlechter vor der UV-Strahlung geschützt zu sein. Statt Top ohne Ärmel doch lieber ein T-Shirt tragen, da seid ihr besser geschützt.</a:t>
            </a:r>
            <a:endParaRPr lang="de-DE" altLang="de-DE" dirty="0" smtClean="0">
              <a:solidFill>
                <a:schemeClr val="tx1">
                  <a:lumMod val="65000"/>
                  <a:lumOff val="35000"/>
                </a:schemeClr>
              </a:solidFill>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17</a:t>
            </a:fld>
            <a:endParaRPr lang="de-DE"/>
          </a:p>
        </p:txBody>
      </p:sp>
    </p:spTree>
    <p:extLst>
      <p:ext uri="{BB962C8B-B14F-4D97-AF65-F5344CB8AC3E}">
        <p14:creationId xmlns:p14="http://schemas.microsoft.com/office/powerpoint/2010/main" val="106299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Arial" charset="0"/>
                <a:ea typeface="+mn-ea"/>
                <a:cs typeface="+mn-cs"/>
              </a:rPr>
              <a:t>Ein Trugschluss ist </a:t>
            </a:r>
            <a:r>
              <a:rPr lang="de-DE" sz="1200" kern="1200" baseline="0" dirty="0" smtClean="0">
                <a:solidFill>
                  <a:schemeClr val="tx1"/>
                </a:solidFill>
                <a:effectLst/>
                <a:latin typeface="Arial" charset="0"/>
                <a:ea typeface="+mn-ea"/>
                <a:cs typeface="+mn-cs"/>
              </a:rPr>
              <a:t>auch, dass die Dosis an UV-Strahlung nur an sommerlichen, sonnigen Tagen hoch ist. </a:t>
            </a:r>
            <a:r>
              <a:rPr lang="de-DE" sz="1200" b="0" i="0" u="none" strike="noStrike" kern="1200" dirty="0" smtClean="0">
                <a:solidFill>
                  <a:schemeClr val="tx1"/>
                </a:solidFill>
                <a:effectLst/>
                <a:latin typeface="Arial" charset="0"/>
                <a:ea typeface="+mn-ea"/>
                <a:cs typeface="+mn-cs"/>
              </a:rPr>
              <a:t>Wenn der Himmel bewölkt ist, kommt meist weniger Strahlung zu uns auf die Erde. Doch Achtung, Wolken schützen nicht immer! Eine dünne Wolkendecke kann fast die gesamten UV-Strahlen hindurch lassen. Gerade bei Bewölkung und im Frühjahr, wenn ein Ozonloch mehr Strahlung auf die Erde hindurch lässt, wird die Stärke der Sonne unterschätzt.</a:t>
            </a:r>
            <a:r>
              <a:rPr lang="de-DE" dirty="0" smtClean="0"/>
              <a:t> </a:t>
            </a:r>
            <a:r>
              <a:rPr lang="de-DE" sz="1200" b="0" i="0" u="none" strike="noStrike" kern="1200" dirty="0" smtClean="0">
                <a:solidFill>
                  <a:schemeClr val="tx1"/>
                </a:solidFill>
                <a:effectLst/>
                <a:latin typeface="Arial" charset="0"/>
                <a:ea typeface="+mn-ea"/>
                <a:cs typeface="+mn-cs"/>
              </a:rPr>
              <a:t>Die UV-Strahlen können auch intensiv sein, wenn es draußen nicht heiß ist. Deshalb beginnt die Sonnenschutz-Saison</a:t>
            </a:r>
            <a:r>
              <a:rPr lang="de-DE" sz="1200" b="0" i="0" u="none" strike="noStrike" kern="1200" baseline="0" dirty="0" smtClean="0">
                <a:solidFill>
                  <a:schemeClr val="tx1"/>
                </a:solidFill>
                <a:effectLst/>
                <a:latin typeface="Arial" charset="0"/>
                <a:ea typeface="+mn-ea"/>
                <a:cs typeface="+mn-cs"/>
              </a:rPr>
              <a:t> schon im April.</a:t>
            </a:r>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18</a:t>
            </a:fld>
            <a:endParaRPr lang="de-DE"/>
          </a:p>
        </p:txBody>
      </p:sp>
    </p:spTree>
    <p:extLst>
      <p:ext uri="{BB962C8B-B14F-4D97-AF65-F5344CB8AC3E}">
        <p14:creationId xmlns:p14="http://schemas.microsoft.com/office/powerpoint/2010/main" val="203541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Arial" charset="0"/>
                <a:ea typeface="+mn-ea"/>
                <a:cs typeface="+mn-cs"/>
              </a:rPr>
              <a:t>Der UV-Index hilft, den richtigen Sonnenschutz zu finden. Er gibt an, wie stark die UV-Strahlung bei uns am Boden ist. Je höher der UV-Wert auf einer Skala von 1 bis 11 steigt, desto größer ist das Risiko eines Sonnenbrandes. </a:t>
            </a:r>
            <a:r>
              <a:rPr lang="de-DE" dirty="0" smtClean="0"/>
              <a:t>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19</a:t>
            </a:fld>
            <a:endParaRPr lang="de-DE"/>
          </a:p>
        </p:txBody>
      </p:sp>
    </p:spTree>
    <p:extLst>
      <p:ext uri="{BB962C8B-B14F-4D97-AF65-F5344CB8AC3E}">
        <p14:creationId xmlns:p14="http://schemas.microsoft.com/office/powerpoint/2010/main" val="390858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Zum</a:t>
            </a:r>
            <a:r>
              <a:rPr lang="de-DE" baseline="0" dirty="0" smtClean="0"/>
              <a:t> Einstieg möchte ich euch eine Einladung zum Programm von </a:t>
            </a:r>
            <a:r>
              <a:rPr lang="de-DE" dirty="0" smtClean="0"/>
              <a:t>Paul </a:t>
            </a:r>
            <a:r>
              <a:rPr lang="de-DE" dirty="0" err="1" smtClean="0"/>
              <a:t>Mittelstedt</a:t>
            </a:r>
            <a:r>
              <a:rPr lang="de-DE" dirty="0" smtClean="0"/>
              <a:t> zeigen.</a:t>
            </a:r>
          </a:p>
          <a:p>
            <a:endParaRPr lang="de-DE" dirty="0" smtClean="0"/>
          </a:p>
          <a:p>
            <a:r>
              <a:rPr lang="de-DE" dirty="0" smtClean="0"/>
              <a:t>[Als </a:t>
            </a:r>
            <a:r>
              <a:rPr lang="de-DE" baseline="0" dirty="0" smtClean="0"/>
              <a:t>Einstieg in die Sonnenschutz-Unterrichtseinheit zeigen Sie den Aufruf zum Mitmachen von Paul </a:t>
            </a:r>
            <a:r>
              <a:rPr lang="de-DE" baseline="0" dirty="0" err="1" smtClean="0"/>
              <a:t>Mittelstedt</a:t>
            </a:r>
            <a:r>
              <a:rPr lang="de-DE" baseline="0" dirty="0" smtClean="0"/>
              <a:t>. Wenn Sie auf die Folie klicken, öffnet sich der Link zum Video. URL: https://www.youtube.com/watch?v=MlkSWy11txE Wenn Sie kein Internet haben, können Sie sich das Video aus dem Materialpool downloaden und offline zeigen]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a:t>
            </a:fld>
            <a:endParaRPr lang="de-DE"/>
          </a:p>
        </p:txBody>
      </p:sp>
    </p:spTree>
    <p:extLst>
      <p:ext uri="{BB962C8B-B14F-4D97-AF65-F5344CB8AC3E}">
        <p14:creationId xmlns:p14="http://schemas.microsoft.com/office/powerpoint/2010/main" val="262331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Arial" charset="0"/>
                <a:ea typeface="+mn-ea"/>
                <a:cs typeface="+mn-cs"/>
              </a:rPr>
              <a:t>Ab UV 3 wird bereits Schutz für Kinder und hellhäutige Menschen empfohlen.</a:t>
            </a:r>
            <a:r>
              <a:rPr lang="de-DE" dirty="0" smtClean="0"/>
              <a:t> Ab</a:t>
            </a:r>
            <a:r>
              <a:rPr lang="de-DE" baseline="0" dirty="0" smtClean="0"/>
              <a:t> UV 8 ist ganz besonderer Schutz notwendig, das heißt unbedingt Schatten suchen und sich durch Kleidung und Sonnenschutzmittel schützen.</a:t>
            </a:r>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20</a:t>
            </a:fld>
            <a:endParaRPr lang="de-DE"/>
          </a:p>
        </p:txBody>
      </p:sp>
    </p:spTree>
    <p:extLst>
      <p:ext uri="{BB962C8B-B14F-4D97-AF65-F5344CB8AC3E}">
        <p14:creationId xmlns:p14="http://schemas.microsoft.com/office/powerpoint/2010/main" val="2201176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Eure Aufgabe ist</a:t>
            </a:r>
            <a:r>
              <a:rPr lang="de-DE" baseline="0" dirty="0" smtClean="0"/>
              <a:t> jetzt, </a:t>
            </a:r>
            <a:r>
              <a:rPr lang="de-DE" dirty="0" smtClean="0"/>
              <a:t>den Wert des UV-Index zu finden, der aktuell in unserer Region erwartet wird! Nutzt dazu (wenn erlaubt in der Schule) euer Smartphone. Scannt den QR-Code, oder geht direkt auf www.bfs.de/uv-prognose oder gebt „UV-Index“ und „</a:t>
            </a:r>
            <a:r>
              <a:rPr lang="de-DE" dirty="0" err="1" smtClean="0"/>
              <a:t>BfS</a:t>
            </a:r>
            <a:r>
              <a:rPr lang="de-DE" dirty="0" smtClean="0"/>
              <a:t>“ für Bundesamt für Strahlenschutz in eine Suchmaschine ein. Sucht dort den aktuellen Wert für unsere Region.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Findet außerdem heraus, welcher</a:t>
            </a:r>
            <a:r>
              <a:rPr lang="de-DE" baseline="0" dirty="0" smtClean="0"/>
              <a:t> Schutz heute empfohlen wird.</a:t>
            </a:r>
            <a:r>
              <a:rPr lang="de-DE"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Ich würde euch empfehlen, an Tagen, wo ihr euch unsicher seid, ob ihr euch wirklich vor der</a:t>
            </a:r>
            <a:r>
              <a:rPr lang="de-DE" baseline="0" dirty="0" smtClean="0"/>
              <a:t> Sonne schützen solltet, also z.B. im Frühling oder an einem bewölkten Tag, vor dem Training den UV-Index zu checken.</a:t>
            </a:r>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21</a:t>
            </a:fld>
            <a:endParaRPr lang="de-DE"/>
          </a:p>
        </p:txBody>
      </p:sp>
    </p:spTree>
    <p:extLst>
      <p:ext uri="{BB962C8B-B14F-4D97-AF65-F5344CB8AC3E}">
        <p14:creationId xmlns:p14="http://schemas.microsoft.com/office/powerpoint/2010/main" val="291510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[Leiten Sie zur Arbeitsaufgabe</a:t>
            </a:r>
            <a:r>
              <a:rPr lang="de-DE" baseline="0" dirty="0" smtClean="0"/>
              <a:t> über.]</a:t>
            </a:r>
          </a:p>
          <a:p>
            <a:endParaRPr lang="de-DE" i="1" u="sng" baseline="0" dirty="0" smtClean="0"/>
          </a:p>
          <a:p>
            <a:r>
              <a:rPr lang="de-DE" i="1" u="sng" baseline="0" dirty="0" smtClean="0"/>
              <a:t>Erläuterung</a:t>
            </a:r>
            <a:r>
              <a:rPr lang="de-DE" i="1" baseline="0" dirty="0" smtClean="0"/>
              <a:t>:</a:t>
            </a:r>
          </a:p>
          <a:p>
            <a:r>
              <a:rPr lang="de-DE" i="0" baseline="0" dirty="0" smtClean="0"/>
              <a:t>Wählen Sie die passenden Aufgaben für die Arbeit im Unterricht. Zur Verfügung stehen Ihnen in dieser Präsentation:</a:t>
            </a:r>
          </a:p>
          <a:p>
            <a:endParaRPr lang="de-DE" i="0" baseline="0" dirty="0" smtClean="0"/>
          </a:p>
          <a:p>
            <a:r>
              <a:rPr lang="de-DE" i="0" baseline="0" dirty="0" smtClean="0"/>
              <a:t>-Arbeitsaufgaben „Aktiv werden“</a:t>
            </a:r>
          </a:p>
          <a:p>
            <a:r>
              <a:rPr lang="de-DE" i="0" baseline="0" dirty="0" smtClean="0"/>
              <a:t>-2 Thesen zu Sonnenschutz und Sport (Diskussion)</a:t>
            </a:r>
            <a:br>
              <a:rPr lang="de-DE" i="0" baseline="0" dirty="0" smtClean="0"/>
            </a:br>
            <a:r>
              <a:rPr lang="de-DE" i="0" baseline="0" dirty="0" smtClean="0"/>
              <a:t>-Die </a:t>
            </a:r>
            <a:r>
              <a:rPr lang="de-DE" i="0" baseline="0" dirty="0" err="1" smtClean="0"/>
              <a:t>SunFace</a:t>
            </a:r>
            <a:r>
              <a:rPr lang="de-DE" i="0" baseline="0" dirty="0" smtClean="0"/>
              <a:t>-App</a:t>
            </a:r>
          </a:p>
          <a:p>
            <a:endParaRPr lang="de-DE" i="0" baseline="0" dirty="0" smtClean="0"/>
          </a:p>
          <a:p>
            <a:r>
              <a:rPr lang="de-DE" i="0" baseline="0" dirty="0" smtClean="0"/>
              <a:t>Schließen Sie nach der/n Aufgabe/n mit einem Gespräch über Gelerntes ab (Folie 30).</a:t>
            </a:r>
            <a:endParaRPr lang="de-DE" i="0"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22</a:t>
            </a:fld>
            <a:endParaRPr lang="de-DE"/>
          </a:p>
        </p:txBody>
      </p:sp>
    </p:spTree>
    <p:extLst>
      <p:ext uri="{BB962C8B-B14F-4D97-AF65-F5344CB8AC3E}">
        <p14:creationId xmlns:p14="http://schemas.microsoft.com/office/powerpoint/2010/main" val="3446983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r>
              <a:rPr lang="de-DE" b="0" baseline="0" dirty="0" smtClean="0"/>
              <a:t>Leiten Sie eine Kleingruppenarbeit an: Schülerinnen und Schüler können sich eine Aufgabe aussuchen, die sie lösen möchten und sich dafür in Kleingruppen zusammenfinden. Sie können dazu die Arbeitsblätter „Kleingruppenarbeit: Aktiv werden“ verteilen. </a:t>
            </a:r>
          </a:p>
          <a:p>
            <a:endParaRPr lang="de-DE" b="0" baseline="0" dirty="0" smtClean="0"/>
          </a:p>
          <a:p>
            <a:r>
              <a:rPr lang="de-DE" b="0" baseline="0" dirty="0" smtClean="0"/>
              <a:t>Alternativ können Sie direkt eine Aufgabe aus den folgenden drei Folien auswählen und sie mit der gesamten Klasse lösen.]</a:t>
            </a:r>
          </a:p>
          <a:p>
            <a:endParaRPr lang="de-DE" b="0" u="sng" baseline="0" dirty="0" smtClean="0"/>
          </a:p>
          <a:p>
            <a:endParaRPr lang="de-DE" b="0" u="sng" baseline="0" dirty="0" smtClean="0"/>
          </a:p>
          <a:p>
            <a:r>
              <a:rPr lang="de-DE" b="0" u="sng" baseline="0" dirty="0" smtClean="0"/>
              <a:t>Erläuterung:</a:t>
            </a:r>
          </a:p>
          <a:p>
            <a:r>
              <a:rPr lang="de-DE" b="0" baseline="0" dirty="0" smtClean="0"/>
              <a:t>3 mögliche Aufgaben:</a:t>
            </a:r>
          </a:p>
          <a:p>
            <a:pPr marL="0" indent="0">
              <a:buNone/>
            </a:pPr>
            <a:r>
              <a:rPr lang="de-DE" b="0" baseline="0" dirty="0" smtClean="0"/>
              <a:t>A) Die Werbeagentur</a:t>
            </a:r>
          </a:p>
          <a:p>
            <a:pPr marL="0" indent="0">
              <a:buNone/>
            </a:pPr>
            <a:r>
              <a:rPr lang="de-DE" b="0" baseline="0" dirty="0" smtClean="0"/>
              <a:t>B) Instagram</a:t>
            </a:r>
          </a:p>
          <a:p>
            <a:pPr marL="0" indent="0">
              <a:buNone/>
            </a:pPr>
            <a:r>
              <a:rPr lang="de-DE" b="0" baseline="0" dirty="0" smtClean="0"/>
              <a:t>C) Sport</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23</a:t>
            </a:fld>
            <a:endParaRPr lang="de-DE"/>
          </a:p>
        </p:txBody>
      </p:sp>
    </p:spTree>
    <p:extLst>
      <p:ext uri="{BB962C8B-B14F-4D97-AF65-F5344CB8AC3E}">
        <p14:creationId xmlns:p14="http://schemas.microsoft.com/office/powerpoint/2010/main" val="345060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1200" dirty="0" smtClean="0">
                <a:solidFill>
                  <a:schemeClr val="tx1"/>
                </a:solidFill>
                <a:effectLst/>
                <a:latin typeface="Arial" charset="0"/>
                <a:ea typeface="+mn-ea"/>
                <a:cs typeface="+mn-cs"/>
              </a:rPr>
              <a:t>[Lassen Sie</a:t>
            </a:r>
            <a:r>
              <a:rPr lang="de-DE" sz="1200" i="0" kern="1200" baseline="0" dirty="0" smtClean="0">
                <a:solidFill>
                  <a:schemeClr val="tx1"/>
                </a:solidFill>
                <a:effectLst/>
                <a:latin typeface="Arial" charset="0"/>
                <a:ea typeface="+mn-ea"/>
                <a:cs typeface="+mn-cs"/>
              </a:rPr>
              <a:t> die Schülerinnen und Schüler die </a:t>
            </a:r>
            <a:r>
              <a:rPr lang="de-DE" sz="1200" i="0" kern="1200" baseline="0" dirty="0" err="1" smtClean="0">
                <a:solidFill>
                  <a:schemeClr val="tx1"/>
                </a:solidFill>
                <a:effectLst/>
                <a:latin typeface="Arial" charset="0"/>
                <a:ea typeface="+mn-ea"/>
                <a:cs typeface="+mn-cs"/>
              </a:rPr>
              <a:t>SunFace</a:t>
            </a:r>
            <a:r>
              <a:rPr lang="de-DE" sz="1200" i="0" kern="1200" baseline="0" dirty="0" smtClean="0">
                <a:solidFill>
                  <a:schemeClr val="tx1"/>
                </a:solidFill>
                <a:effectLst/>
                <a:latin typeface="Arial" charset="0"/>
                <a:ea typeface="+mn-ea"/>
                <a:cs typeface="+mn-cs"/>
              </a:rPr>
              <a:t>-App ausprobieren</a:t>
            </a:r>
            <a:r>
              <a:rPr lang="de-DE" sz="1200" i="0" kern="1200" dirty="0" smtClean="0">
                <a:solidFill>
                  <a:schemeClr val="tx1"/>
                </a:solidFill>
                <a:effectLst/>
                <a:latin typeface="Arial" charset="0"/>
                <a:ea typeface="+mn-ea"/>
                <a:cs typeface="+mn-cs"/>
              </a:rPr>
              <a:t>. Sie können,</a:t>
            </a:r>
            <a:r>
              <a:rPr lang="de-DE" sz="1200" i="0" kern="1200" baseline="0" dirty="0" smtClean="0">
                <a:solidFill>
                  <a:schemeClr val="tx1"/>
                </a:solidFill>
                <a:effectLst/>
                <a:latin typeface="Arial" charset="0"/>
                <a:ea typeface="+mn-ea"/>
                <a:cs typeface="+mn-cs"/>
              </a:rPr>
              <a:t> damit sich die Schüler*innen intensiver damit beschäftigen, auch </a:t>
            </a:r>
            <a:r>
              <a:rPr lang="de-DE" sz="1200" i="0" kern="1200" dirty="0" smtClean="0">
                <a:solidFill>
                  <a:schemeClr val="tx1"/>
                </a:solidFill>
                <a:effectLst/>
                <a:latin typeface="Arial" charset="0"/>
                <a:ea typeface="+mn-ea"/>
                <a:cs typeface="+mn-cs"/>
              </a:rPr>
              <a:t>das Arbeitsblatt</a:t>
            </a:r>
            <a:r>
              <a:rPr lang="de-DE" sz="1200" i="0" kern="1200" baseline="0" dirty="0" smtClean="0">
                <a:solidFill>
                  <a:schemeClr val="tx1"/>
                </a:solidFill>
                <a:effectLst/>
                <a:latin typeface="Arial" charset="0"/>
                <a:ea typeface="+mn-ea"/>
                <a:cs typeface="+mn-cs"/>
              </a:rPr>
              <a:t> „</a:t>
            </a:r>
            <a:r>
              <a:rPr lang="de-DE" sz="1200" i="0" kern="1200" baseline="0" dirty="0" err="1" smtClean="0">
                <a:solidFill>
                  <a:schemeClr val="tx1"/>
                </a:solidFill>
                <a:effectLst/>
                <a:latin typeface="Arial" charset="0"/>
                <a:ea typeface="+mn-ea"/>
                <a:cs typeface="+mn-cs"/>
              </a:rPr>
              <a:t>SunFace</a:t>
            </a:r>
            <a:r>
              <a:rPr lang="de-DE" sz="1200" i="0" kern="1200" baseline="0" dirty="0" smtClean="0">
                <a:solidFill>
                  <a:schemeClr val="tx1"/>
                </a:solidFill>
                <a:effectLst/>
                <a:latin typeface="Arial" charset="0"/>
                <a:ea typeface="+mn-ea"/>
                <a:cs typeface="+mn-cs"/>
              </a:rPr>
              <a:t>-App“ einsetzten.</a:t>
            </a:r>
            <a:r>
              <a:rPr lang="de-DE" sz="1200" i="0" kern="1200" dirty="0" smtClean="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i="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1200" dirty="0" smtClean="0">
                <a:solidFill>
                  <a:schemeClr val="tx1"/>
                </a:solidFill>
                <a:effectLst/>
                <a:latin typeface="Arial" charset="0"/>
                <a:ea typeface="+mn-ea"/>
                <a:cs typeface="+mn-cs"/>
              </a:rPr>
              <a:t>Öffnet</a:t>
            </a:r>
            <a:r>
              <a:rPr lang="de-DE" sz="1200" i="0" kern="1200" baseline="0" dirty="0" smtClean="0">
                <a:solidFill>
                  <a:schemeClr val="tx1"/>
                </a:solidFill>
                <a:effectLst/>
                <a:latin typeface="Arial" charset="0"/>
                <a:ea typeface="+mn-ea"/>
                <a:cs typeface="+mn-cs"/>
              </a:rPr>
              <a:t> m</a:t>
            </a:r>
            <a:r>
              <a:rPr lang="de-DE" sz="1200" i="0" kern="1200" dirty="0" smtClean="0">
                <a:solidFill>
                  <a:schemeClr val="tx1"/>
                </a:solidFill>
                <a:effectLst/>
                <a:latin typeface="Arial" charset="0"/>
                <a:ea typeface="+mn-ea"/>
                <a:cs typeface="+mn-cs"/>
              </a:rPr>
              <a:t>it</a:t>
            </a:r>
            <a:r>
              <a:rPr lang="de-DE" sz="1200" i="0" kern="1200" baseline="0" dirty="0" smtClean="0">
                <a:solidFill>
                  <a:schemeClr val="tx1"/>
                </a:solidFill>
                <a:effectLst/>
                <a:latin typeface="Arial" charset="0"/>
                <a:ea typeface="+mn-ea"/>
                <a:cs typeface="+mn-cs"/>
              </a:rPr>
              <a:t> dem QR Code die App im Playstore und installiert sie euch. Mit der App könnt ihr dann ein Selfie von euch machen und sehen, wie sich das Gesicht verändern würde bei langjährigem, ungeschütztem Aufenthalt in der Sonne und bei Benutzung von Solarien.</a:t>
            </a:r>
            <a:endParaRPr lang="de-DE" sz="1200" i="0" kern="1200" dirty="0" smtClean="0">
              <a:solidFill>
                <a:schemeClr val="tx1"/>
              </a:solidFill>
              <a:effectLst/>
              <a:latin typeface="Arial"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27</a:t>
            </a:fld>
            <a:endParaRPr lang="de-DE"/>
          </a:p>
        </p:txBody>
      </p:sp>
    </p:spTree>
    <p:extLst>
      <p:ext uri="{BB962C8B-B14F-4D97-AF65-F5344CB8AC3E}">
        <p14:creationId xmlns:p14="http://schemas.microsoft.com/office/powerpoint/2010/main" val="3921736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21075" rtl="0" eaLnBrk="1" fontAlgn="auto" latinLnBrk="0" hangingPunct="1">
              <a:lnSpc>
                <a:spcPct val="100000"/>
              </a:lnSpc>
              <a:spcBef>
                <a:spcPts val="0"/>
              </a:spcBef>
              <a:spcAft>
                <a:spcPts val="0"/>
              </a:spcAft>
              <a:buClrTx/>
              <a:buSzTx/>
              <a:buFontTx/>
              <a:buNone/>
              <a:tabLst/>
              <a:defRPr/>
            </a:pPr>
            <a:r>
              <a:rPr lang="de-DE" dirty="0" smtClean="0"/>
              <a:t>[Leiten</a:t>
            </a:r>
            <a:r>
              <a:rPr lang="de-DE" baseline="0" dirty="0" smtClean="0"/>
              <a:t> Sie die Schülerinnen und Schüler in eine Diskussion darüber, was für </a:t>
            </a:r>
            <a:r>
              <a:rPr lang="de-DE" dirty="0" smtClean="0"/>
              <a:t>den Sonnenschutz beim Sport im Freien spricht und was dagegen. Lassen Sie die Schüler*innen Pro- und Contra-Argumente sammeln.</a:t>
            </a:r>
          </a:p>
          <a:p>
            <a:pPr defTabSz="921075">
              <a:defRPr/>
            </a:pPr>
            <a:endParaRPr lang="de-DE" baseline="0" dirty="0" smtClean="0"/>
          </a:p>
          <a:p>
            <a:pPr marL="0" marR="0" lvl="0" indent="0" algn="l" defTabSz="921075" rtl="0" eaLnBrk="1" fontAlgn="auto" latinLnBrk="0" hangingPunct="1">
              <a:lnSpc>
                <a:spcPct val="100000"/>
              </a:lnSpc>
              <a:spcBef>
                <a:spcPts val="0"/>
              </a:spcBef>
              <a:spcAft>
                <a:spcPts val="0"/>
              </a:spcAft>
              <a:buClrTx/>
              <a:buSzTx/>
              <a:buFontTx/>
              <a:buNone/>
              <a:tabLst/>
              <a:defRPr/>
            </a:pPr>
            <a:r>
              <a:rPr lang="de-DE" dirty="0" smtClean="0"/>
              <a:t>Mögliche Diskussionstechniken (je nach Klassenstufe und Dynamik in der Klasse)</a:t>
            </a:r>
            <a:r>
              <a:rPr lang="de-DE" baseline="0" dirty="0" smtClean="0"/>
              <a:t> sind z.B. eine</a:t>
            </a:r>
            <a:r>
              <a:rPr lang="de-DE" dirty="0" smtClean="0"/>
              <a:t> Podiumsdiskussion, eine Diskussion zu zweit am Tisch, als Klasse Argumente sammeln (z.B. an der Tafel), in Gruppen (Pro- und Contra-Gruppen) Argumente sammeln und durch Vertreter vorstellen lassen.</a:t>
            </a:r>
            <a:r>
              <a:rPr lang="de-DE" baseline="0" dirty="0" smtClean="0"/>
              <a:t>]</a:t>
            </a:r>
            <a:endParaRPr lang="de-DE" dirty="0" smtClean="0"/>
          </a:p>
          <a:p>
            <a:endParaRPr lang="de-DE" dirty="0" smtClean="0"/>
          </a:p>
          <a:p>
            <a:r>
              <a:rPr lang="de-DE" b="1" u="sng" dirty="0" smtClean="0"/>
              <a:t>Beispiele für</a:t>
            </a:r>
            <a:r>
              <a:rPr lang="de-DE" b="1" u="sng" baseline="0" dirty="0" smtClean="0"/>
              <a:t> Argumente</a:t>
            </a:r>
            <a:endParaRPr lang="de-DE" b="1" u="sng" dirty="0" smtClean="0"/>
          </a:p>
          <a:p>
            <a:endParaRPr lang="de-DE" b="1" dirty="0" smtClean="0"/>
          </a:p>
          <a:p>
            <a:r>
              <a:rPr lang="de-DE" b="0" dirty="0" smtClean="0"/>
              <a:t>CONTRA: Unterschätzung der UV-Strahlung und deren Schädlichkeit,</a:t>
            </a:r>
            <a:r>
              <a:rPr lang="de-DE" b="0" baseline="0" dirty="0" smtClean="0"/>
              <a:t> z.B.</a:t>
            </a:r>
            <a:r>
              <a:rPr lang="de-DE" b="1" dirty="0" smtClean="0"/>
              <a:t> </a:t>
            </a:r>
            <a:r>
              <a:rPr lang="de-DE" dirty="0" smtClean="0"/>
              <a:t>„In Deutschland ist die Sonnenstrahlung nicht so gefährlich wie in Australien.“ </a:t>
            </a:r>
            <a:br>
              <a:rPr lang="de-DE" dirty="0" smtClean="0"/>
            </a:br>
            <a:r>
              <a:rPr lang="de-DE" dirty="0" smtClean="0"/>
              <a:t>PRO: Der UV-Index zeigt, dass auch in Deutschland die UV-Strahlung häufig auf einem gesundheitsgefährdenden Niveau ist. </a:t>
            </a:r>
          </a:p>
          <a:p>
            <a:r>
              <a:rPr lang="de-DE" dirty="0" smtClean="0">
                <a:sym typeface="Wingdings" panose="05000000000000000000" pitchFamily="2" charset="2"/>
              </a:rPr>
              <a:t></a:t>
            </a:r>
            <a:r>
              <a:rPr lang="de-DE" dirty="0" smtClean="0"/>
              <a:t>tagesaktuellen UV-Index prüfen, z.B. auf </a:t>
            </a:r>
            <a:r>
              <a:rPr lang="de-DE" u="sng" dirty="0" smtClean="0">
                <a:hlinkClick r:id="rId3"/>
              </a:rPr>
              <a:t>www.uv-index.de</a:t>
            </a:r>
            <a:r>
              <a:rPr lang="de-DE" dirty="0" smtClean="0"/>
              <a:t> vom Deutschen Wetterdienst</a:t>
            </a:r>
          </a:p>
          <a:p>
            <a:endParaRPr lang="de-DE" dirty="0" smtClean="0"/>
          </a:p>
          <a:p>
            <a:r>
              <a:rPr lang="de-DE" dirty="0" smtClean="0"/>
              <a:t>CONTRA: </a:t>
            </a:r>
            <a:r>
              <a:rPr lang="de-DE" b="0" dirty="0" smtClean="0"/>
              <a:t>Unterschätzung der (persönlichen) Vulnerabilität,</a:t>
            </a:r>
            <a:r>
              <a:rPr lang="de-DE" b="0" baseline="0" dirty="0" smtClean="0"/>
              <a:t> z.B.</a:t>
            </a:r>
            <a:r>
              <a:rPr lang="de-DE" b="0" dirty="0" smtClean="0"/>
              <a:t> </a:t>
            </a:r>
            <a:r>
              <a:rPr lang="de-DE" dirty="0" smtClean="0"/>
              <a:t>„Meine Haut ist nicht so empfindlich gegenüber der Sonne.“  </a:t>
            </a:r>
            <a:br>
              <a:rPr lang="de-DE" dirty="0" smtClean="0"/>
            </a:br>
            <a:r>
              <a:rPr lang="de-DE" dirty="0" smtClean="0"/>
              <a:t>PRO: Menschen mit helleren Hauttypen haben ein erhöhtes Risiko durch UV-Strahlung. Das heißt jedoch nicht, dass dunkle Hauttypen keines Schutzes bedürfen, denn die UV-Strahlung ist bei jedem Hauttyp gesundheitsgefährdend. Außerdem ist das Risiko für einige gesundheitliche Folgen durch die UV-Strahlung vom Hauttyp unabhängig: Dazu gehören die Immunsuppression, die Alterung der Haut und die Schädigung der Augen.</a:t>
            </a:r>
          </a:p>
          <a:p>
            <a:r>
              <a:rPr lang="de-DE" dirty="0" smtClean="0"/>
              <a:t> </a:t>
            </a:r>
          </a:p>
          <a:p>
            <a:pPr defTabSz="921075">
              <a:defRPr/>
            </a:pPr>
            <a:r>
              <a:rPr lang="de-DE" dirty="0" smtClean="0"/>
              <a:t>CONTRA: </a:t>
            </a:r>
            <a:r>
              <a:rPr lang="de-DE" b="0" dirty="0" smtClean="0"/>
              <a:t>„Braune Haut ist schön (Schönheitsideal), </a:t>
            </a:r>
            <a:r>
              <a:rPr lang="de-DE" dirty="0" smtClean="0"/>
              <a:t>da ist Sonnenschutz nicht so wichtig.“</a:t>
            </a:r>
            <a:endParaRPr lang="de-DE" b="1" dirty="0" smtClean="0"/>
          </a:p>
          <a:p>
            <a:r>
              <a:rPr lang="de-DE" dirty="0" smtClean="0"/>
              <a:t>PRO: es gibt verschiedene Hauttypen, nicht jeder hat einen dunklen Teint und bräunt leicht. Unabhängig vom Hauttyp ist die Bräunung der Haut eine Schutzreaktion auf die krebserregende UV-Strahlung- </a:t>
            </a:r>
            <a:r>
              <a:rPr lang="de-DE" sz="1200" kern="1200" dirty="0" smtClean="0">
                <a:solidFill>
                  <a:schemeClr val="tx1"/>
                </a:solidFill>
                <a:effectLst/>
                <a:latin typeface="Arial" charset="0"/>
                <a:ea typeface="+mn-ea"/>
                <a:cs typeface="+mn-cs"/>
              </a:rPr>
              <a:t>Wenn man sein Risiko für Hautkrebs verringern möchte, sollte der richtige UV-Schutz wichtiger sein als braune Haut zu haben.</a:t>
            </a:r>
          </a:p>
          <a:p>
            <a:endParaRPr lang="de-DE" dirty="0" smtClean="0"/>
          </a:p>
          <a:p>
            <a:r>
              <a:rPr lang="de-DE" dirty="0" smtClean="0"/>
              <a:t>Weitere PRO-Argumente für den Sonnenschutz: siehe Folie 12 </a:t>
            </a:r>
            <a:r>
              <a:rPr lang="de-DE" b="0" dirty="0" smtClean="0"/>
              <a:t>zu Folgen den UV-Strahlung</a:t>
            </a:r>
          </a:p>
          <a:p>
            <a:pPr marL="0" lvl="1">
              <a:spcBef>
                <a:spcPct val="20000"/>
              </a:spcBef>
              <a:spcAft>
                <a:spcPts val="1180"/>
              </a:spcAft>
              <a:buClr>
                <a:srgbClr val="FF6600"/>
              </a:buClr>
            </a:pPr>
            <a:r>
              <a:rPr lang="de-DE" altLang="de-DE" dirty="0" smtClean="0">
                <a:solidFill>
                  <a:schemeClr val="tx1">
                    <a:lumMod val="65000"/>
                    <a:lumOff val="35000"/>
                  </a:schemeClr>
                </a:solidFill>
                <a:cs typeface="Arial" pitchFamily="34" charset="0"/>
              </a:rPr>
              <a:t>- Durch UV-Strahlung entstehende DNA-Schäden vermeiden				</a:t>
            </a:r>
          </a:p>
          <a:p>
            <a:pPr marL="0" lvl="1">
              <a:spcBef>
                <a:spcPct val="20000"/>
              </a:spcBef>
              <a:spcAft>
                <a:spcPts val="1180"/>
              </a:spcAft>
              <a:buClr>
                <a:srgbClr val="FF6600"/>
              </a:buClr>
            </a:pPr>
            <a:r>
              <a:rPr lang="de-DE" altLang="de-DE" dirty="0" smtClean="0">
                <a:solidFill>
                  <a:schemeClr val="tx1">
                    <a:lumMod val="65000"/>
                    <a:lumOff val="35000"/>
                  </a:schemeClr>
                </a:solidFill>
                <a:cs typeface="Arial" pitchFamily="34" charset="0"/>
              </a:rPr>
              <a:t>- Risiko für Sonnenbrand senken		</a:t>
            </a:r>
          </a:p>
          <a:p>
            <a:pPr marL="0" lvl="1">
              <a:spcBef>
                <a:spcPct val="20000"/>
              </a:spcBef>
              <a:spcAft>
                <a:spcPts val="1180"/>
              </a:spcAft>
              <a:buClr>
                <a:srgbClr val="FF6600"/>
              </a:buClr>
            </a:pPr>
            <a:r>
              <a:rPr lang="de-DE" altLang="de-DE" dirty="0" smtClean="0">
                <a:solidFill>
                  <a:schemeClr val="tx1">
                    <a:lumMod val="65000"/>
                    <a:lumOff val="35000"/>
                  </a:schemeClr>
                </a:solidFill>
                <a:cs typeface="Arial" pitchFamily="34" charset="0"/>
              </a:rPr>
              <a:t>- Immunsystem nicht schwächen		</a:t>
            </a:r>
          </a:p>
          <a:p>
            <a:pPr marL="0" lvl="1">
              <a:spcBef>
                <a:spcPct val="20000"/>
              </a:spcBef>
              <a:spcAft>
                <a:spcPts val="1180"/>
              </a:spcAft>
              <a:buClr>
                <a:srgbClr val="FF6600"/>
              </a:buClr>
            </a:pPr>
            <a:r>
              <a:rPr lang="de-DE" altLang="de-DE" dirty="0" smtClean="0">
                <a:solidFill>
                  <a:schemeClr val="tx1">
                    <a:lumMod val="65000"/>
                    <a:lumOff val="35000"/>
                  </a:schemeClr>
                </a:solidFill>
                <a:cs typeface="Arial" pitchFamily="34" charset="0"/>
              </a:rPr>
              <a:t>- Selbstschutz der Haut (Bräunung) ist kein angemessener Schutz UV-Strahlung</a:t>
            </a:r>
          </a:p>
          <a:p>
            <a:pPr marL="0" lvl="1">
              <a:spcBef>
                <a:spcPct val="20000"/>
              </a:spcBef>
              <a:spcAft>
                <a:spcPts val="1180"/>
              </a:spcAft>
              <a:buClr>
                <a:srgbClr val="FF6600"/>
              </a:buClr>
            </a:pPr>
            <a:r>
              <a:rPr lang="de-DE" altLang="de-DE" dirty="0" smtClean="0">
                <a:solidFill>
                  <a:schemeClr val="tx1">
                    <a:lumMod val="65000"/>
                    <a:lumOff val="35000"/>
                  </a:schemeClr>
                </a:solidFill>
                <a:cs typeface="Arial" pitchFamily="34" charset="0"/>
              </a:rPr>
              <a:t>- vorzeitige Hautalterung verringern</a:t>
            </a:r>
          </a:p>
          <a:p>
            <a:pPr marL="0" lvl="1">
              <a:spcBef>
                <a:spcPct val="20000"/>
              </a:spcBef>
              <a:spcAft>
                <a:spcPts val="1180"/>
              </a:spcAft>
              <a:buClr>
                <a:srgbClr val="FF6600"/>
              </a:buClr>
            </a:pPr>
            <a:r>
              <a:rPr lang="de-DE" altLang="de-DE" dirty="0" smtClean="0">
                <a:solidFill>
                  <a:schemeClr val="tx1">
                    <a:lumMod val="65000"/>
                    <a:lumOff val="35000"/>
                  </a:schemeClr>
                </a:solidFill>
                <a:cs typeface="Arial" pitchFamily="34" charset="0"/>
              </a:rPr>
              <a:t>- Risiko für Hautkrebs und für Schädigung des Auges verringern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28</a:t>
            </a:fld>
            <a:endParaRPr lang="de-DE"/>
          </a:p>
        </p:txBody>
      </p:sp>
    </p:spTree>
    <p:extLst>
      <p:ext uri="{BB962C8B-B14F-4D97-AF65-F5344CB8AC3E}">
        <p14:creationId xmlns:p14="http://schemas.microsoft.com/office/powerpoint/2010/main" val="2367432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21075" rtl="0" eaLnBrk="1" fontAlgn="auto" latinLnBrk="0" hangingPunct="1">
              <a:lnSpc>
                <a:spcPct val="100000"/>
              </a:lnSpc>
              <a:spcBef>
                <a:spcPts val="0"/>
              </a:spcBef>
              <a:spcAft>
                <a:spcPts val="0"/>
              </a:spcAft>
              <a:buClrTx/>
              <a:buSzTx/>
              <a:buFontTx/>
              <a:buNone/>
              <a:tabLst/>
              <a:defRPr/>
            </a:pPr>
            <a:r>
              <a:rPr lang="de-DE" dirty="0" smtClean="0"/>
              <a:t>[Leiten</a:t>
            </a:r>
            <a:r>
              <a:rPr lang="de-DE" baseline="0" dirty="0" smtClean="0"/>
              <a:t> Sie die Schülerinnen und Schüler in eine Diskussion darüber, ob sie der gleichen Meinung sind oder nicht und was sie daran hindert, sich vor der Sonne zu schützen</a:t>
            </a:r>
            <a:r>
              <a:rPr lang="de-DE" dirty="0" smtClean="0"/>
              <a:t>. Lassen Sie die Schüler*innen Pro- und Contra- Argumente für die These sammeln. Regen Sie außerdem an, gemeinsam Lösungen für Hindernisse zu</a:t>
            </a:r>
            <a:r>
              <a:rPr lang="de-DE" baseline="0" dirty="0" smtClean="0"/>
              <a:t> erörtern.]</a:t>
            </a:r>
            <a:endParaRPr lang="de-DE" dirty="0" smtClean="0"/>
          </a:p>
          <a:p>
            <a:endParaRPr lang="de-DE" dirty="0" smtClean="0"/>
          </a:p>
          <a:p>
            <a:r>
              <a:rPr lang="de-DE" b="1" u="sng" dirty="0" smtClean="0"/>
              <a:t>Beispiele für Hindernisse und Lösungen</a:t>
            </a:r>
            <a:r>
              <a:rPr lang="de-DE" b="1" dirty="0" smtClean="0"/>
              <a:t>:</a:t>
            </a:r>
          </a:p>
          <a:p>
            <a:endParaRPr lang="de-DE" b="1" dirty="0" smtClean="0"/>
          </a:p>
          <a:p>
            <a:r>
              <a:rPr lang="de-DE" b="1" dirty="0" smtClean="0"/>
              <a:t>Nicht wissen, wie Sonnenschutz geht</a:t>
            </a:r>
          </a:p>
          <a:p>
            <a:r>
              <a:rPr lang="de-DE" b="1" dirty="0" smtClean="0">
                <a:sym typeface="Wingdings" panose="05000000000000000000" pitchFamily="2" charset="2"/>
              </a:rPr>
              <a:t> </a:t>
            </a:r>
            <a:r>
              <a:rPr lang="de-DE" dirty="0" smtClean="0">
                <a:sym typeface="Wingdings" panose="05000000000000000000" pitchFamily="2" charset="2"/>
              </a:rPr>
              <a:t>Mittagssonne meiden, Schatten suchen, Kleidung tragen (T-Shirts, Kopfbedeckung, Sonnenbrille), Sonnencreme nutzen</a:t>
            </a:r>
            <a:endParaRPr lang="de-DE" b="1" dirty="0" smtClean="0"/>
          </a:p>
          <a:p>
            <a:endParaRPr lang="de-DE" b="1" dirty="0" smtClean="0"/>
          </a:p>
          <a:p>
            <a:r>
              <a:rPr lang="de-DE" b="1" dirty="0" smtClean="0"/>
              <a:t>Sportartspezifische Regularien (Kleidungsvorschriften, Vorschriften zum Gebrauch von Sonnencreme)</a:t>
            </a:r>
          </a:p>
          <a:p>
            <a:r>
              <a:rPr lang="de-DE" dirty="0" smtClean="0">
                <a:sym typeface="Wingdings" panose="05000000000000000000" pitchFamily="2" charset="2"/>
              </a:rPr>
              <a:t> </a:t>
            </a:r>
            <a:r>
              <a:rPr lang="de-DE" dirty="0" smtClean="0"/>
              <a:t>Wenn Regularien Sonnenschutz verhindern, sollte Sonnenschutz innerhalb der Regularien praktiziert</a:t>
            </a:r>
            <a:r>
              <a:rPr lang="de-DE" baseline="0" dirty="0" smtClean="0"/>
              <a:t> werden (z. B. kein Tragen von Kopfschutz möglich, dann beim Fußball nicht auch noch T-Shirt ausziehen)</a:t>
            </a:r>
            <a:r>
              <a:rPr lang="de-DE" dirty="0" smtClean="0"/>
              <a:t>. </a:t>
            </a:r>
          </a:p>
          <a:p>
            <a:pPr marL="171450" indent="-171450">
              <a:buFont typeface="Wingdings" panose="05000000000000000000" pitchFamily="2" charset="2"/>
              <a:buChar char="à"/>
            </a:pPr>
            <a:r>
              <a:rPr lang="de-DE" dirty="0" smtClean="0"/>
              <a:t>Darüber hinaus ist es umso wichtiger, außerhalb dieser Zeiten sich vor der Sonne zu schützen.</a:t>
            </a:r>
          </a:p>
          <a:p>
            <a:endParaRPr lang="de-DE" dirty="0" smtClean="0"/>
          </a:p>
          <a:p>
            <a:r>
              <a:rPr lang="de-DE" b="1" dirty="0" smtClean="0"/>
              <a:t>Sportartspezifische Bewegungsabläufe </a:t>
            </a:r>
            <a:r>
              <a:rPr lang="de-DE" b="1" dirty="0" smtClean="0">
                <a:sym typeface="Wingdings" panose="05000000000000000000" pitchFamily="2" charset="2"/>
              </a:rPr>
              <a:t></a:t>
            </a:r>
            <a:r>
              <a:rPr lang="de-DE" b="1" dirty="0" smtClean="0"/>
              <a:t> Kleidung stört oder verstärkt das Schwitzen</a:t>
            </a:r>
          </a:p>
          <a:p>
            <a:r>
              <a:rPr lang="de-DE" dirty="0" smtClean="0">
                <a:sym typeface="Wingdings" panose="05000000000000000000" pitchFamily="2" charset="2"/>
              </a:rPr>
              <a:t> </a:t>
            </a:r>
            <a:r>
              <a:rPr lang="de-DE" dirty="0" smtClean="0"/>
              <a:t>Auf Funktionskleidung zurückgreifen und sich bei der Wahl der Kleidung an Empfehlungen orientieren (eher dunkle, dichtgewebte Kleidung, so lang wie möglich- mindestens schulterbedeckt). </a:t>
            </a:r>
          </a:p>
          <a:p>
            <a:endParaRPr lang="de-DE" dirty="0" smtClean="0"/>
          </a:p>
          <a:p>
            <a:r>
              <a:rPr lang="de-DE" b="1" dirty="0" smtClean="0"/>
              <a:t>Rutschige Finger durch Sonnencreme</a:t>
            </a:r>
          </a:p>
          <a:p>
            <a:r>
              <a:rPr lang="de-DE" dirty="0" smtClean="0">
                <a:sym typeface="Wingdings" panose="05000000000000000000" pitchFamily="2" charset="2"/>
              </a:rPr>
              <a:t> </a:t>
            </a:r>
            <a:r>
              <a:rPr lang="de-DE" dirty="0" smtClean="0"/>
              <a:t>Schon beim Anziehen der Sportkleidung unbedeckte Haut eincremen. In den Umkleiden gibt es meistens noch die Möglichkeit, sich die Hände zu waschen. </a:t>
            </a:r>
          </a:p>
          <a:p>
            <a:r>
              <a:rPr lang="de-DE" dirty="0" smtClean="0">
                <a:sym typeface="Wingdings" panose="05000000000000000000" pitchFamily="2" charset="2"/>
              </a:rPr>
              <a:t> </a:t>
            </a:r>
            <a:r>
              <a:rPr lang="de-DE" dirty="0" smtClean="0"/>
              <a:t>Wenn es nicht möglich ist, die Hände zu waschen (z.B. nach dem Nachcremen während</a:t>
            </a:r>
            <a:r>
              <a:rPr lang="de-DE" baseline="0" dirty="0" smtClean="0"/>
              <a:t> des Trainings) können sie</a:t>
            </a:r>
            <a:r>
              <a:rPr lang="de-DE" dirty="0" smtClean="0"/>
              <a:t> mit Reinigungstüchern gesäubert werden, auch Sand kann helfen, wieder Griffigkeit zu erlangen. </a:t>
            </a:r>
          </a:p>
          <a:p>
            <a:endParaRPr lang="de-DE" dirty="0" smtClean="0"/>
          </a:p>
          <a:p>
            <a:r>
              <a:rPr lang="de-DE" b="1" dirty="0" smtClean="0"/>
              <a:t>Keine Zeit zum Eincremen</a:t>
            </a:r>
          </a:p>
          <a:p>
            <a:r>
              <a:rPr lang="de-DE" b="1" dirty="0" smtClean="0">
                <a:sym typeface="Wingdings" panose="05000000000000000000" pitchFamily="2" charset="2"/>
              </a:rPr>
              <a:t> </a:t>
            </a:r>
            <a:r>
              <a:rPr lang="de-DE" dirty="0" smtClean="0"/>
              <a:t>In Zeitplanung berücksichtigen, 2 Minuten zum Eincremen einplanen.</a:t>
            </a:r>
            <a:br>
              <a:rPr lang="de-DE" dirty="0" smtClean="0"/>
            </a:br>
            <a:r>
              <a:rPr lang="de-DE" dirty="0" smtClean="0">
                <a:sym typeface="Wingdings" panose="05000000000000000000" pitchFamily="2" charset="2"/>
              </a:rPr>
              <a:t> </a:t>
            </a:r>
            <a:r>
              <a:rPr lang="de-DE" dirty="0" smtClean="0"/>
              <a:t>Durch Gewohnheitsbildung</a:t>
            </a:r>
            <a:r>
              <a:rPr lang="de-DE" baseline="0" dirty="0" smtClean="0"/>
              <a:t> verringert sich der gefühlte zeitliche Aufwand erheblich.</a:t>
            </a:r>
            <a:endParaRPr lang="de-DE" dirty="0" smtClean="0"/>
          </a:p>
          <a:p>
            <a:r>
              <a:rPr lang="de-DE" dirty="0" smtClean="0"/>
              <a:t> </a:t>
            </a:r>
          </a:p>
          <a:p>
            <a:r>
              <a:rPr lang="de-DE" b="1" dirty="0" smtClean="0"/>
              <a:t>Nicht Nachcremen </a:t>
            </a:r>
            <a:r>
              <a:rPr lang="de-DE" dirty="0" smtClean="0"/>
              <a:t>(weil es vergessen wird, oder nicht als notwendig erachtet wird)</a:t>
            </a:r>
          </a:p>
          <a:p>
            <a:r>
              <a:rPr lang="de-DE" i="1" dirty="0" smtClean="0"/>
              <a:t>Spätestens nach zwei Stunden Aufenthalt in der Sonne lässt die Schutzwirkung von Sonnenschutzmitteln nach. Schwitzen und Reibung durch bestimmte Bewegungen können die Schutzwirkung ebenfalls beeinträchtigen. Deshalb ist Nachcremen wichtig. </a:t>
            </a:r>
            <a:br>
              <a:rPr lang="de-DE" i="1" dirty="0" smtClean="0"/>
            </a:br>
            <a:r>
              <a:rPr lang="de-DE" dirty="0" smtClean="0">
                <a:sym typeface="Wingdings" panose="05000000000000000000" pitchFamily="2" charset="2"/>
              </a:rPr>
              <a:t> </a:t>
            </a:r>
            <a:r>
              <a:rPr lang="de-DE" dirty="0" smtClean="0"/>
              <a:t>Sich eine Erinnerung setzten, oder Nachcremen mit Pausen verknüpfen.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29</a:t>
            </a:fld>
            <a:endParaRPr lang="de-DE"/>
          </a:p>
        </p:txBody>
      </p:sp>
    </p:spTree>
    <p:extLst>
      <p:ext uri="{BB962C8B-B14F-4D97-AF65-F5344CB8AC3E}">
        <p14:creationId xmlns:p14="http://schemas.microsoft.com/office/powerpoint/2010/main" val="991316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[Schließen Sie den</a:t>
            </a:r>
            <a:r>
              <a:rPr lang="de-DE" baseline="0" dirty="0" smtClean="0"/>
              <a:t> Unterricht mit einem kurzen Austausch ab.</a:t>
            </a:r>
            <a:r>
              <a:rPr lang="de-DE" dirty="0" smtClean="0"/>
              <a:t>]</a:t>
            </a:r>
            <a:br>
              <a:rPr lang="de-DE" dirty="0" smtClean="0"/>
            </a:br>
            <a:endParaRPr lang="de-DE" dirty="0" smtClean="0"/>
          </a:p>
          <a:p>
            <a:r>
              <a:rPr lang="de-DE" dirty="0" smtClean="0"/>
              <a:t>Was habt</a:t>
            </a:r>
            <a:r>
              <a:rPr lang="de-DE" baseline="0" dirty="0" smtClean="0"/>
              <a:t> ihr heute dazu gelernt</a:t>
            </a:r>
            <a:r>
              <a:rPr lang="de-DE" dirty="0" smtClean="0"/>
              <a:t>?</a:t>
            </a:r>
          </a:p>
          <a:p>
            <a:r>
              <a:rPr lang="de-DE" dirty="0" smtClean="0"/>
              <a:t>Was nehmt ihr euch</a:t>
            </a:r>
            <a:r>
              <a:rPr lang="de-DE" baseline="0" dirty="0" smtClean="0"/>
              <a:t> aus dem Unterricht mit?</a:t>
            </a:r>
          </a:p>
          <a:p>
            <a:r>
              <a:rPr lang="de-DE" baseline="0" dirty="0" smtClean="0"/>
              <a:t>Was wollt ihr jetzt anders machen?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30</a:t>
            </a:fld>
            <a:endParaRPr lang="de-DE"/>
          </a:p>
        </p:txBody>
      </p:sp>
    </p:spTree>
    <p:extLst>
      <p:ext uri="{BB962C8B-B14F-4D97-AF65-F5344CB8AC3E}">
        <p14:creationId xmlns:p14="http://schemas.microsoft.com/office/powerpoint/2010/main" val="341618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Arial" charset="0"/>
                <a:ea typeface="+mn-ea"/>
                <a:cs typeface="+mn-cs"/>
              </a:rPr>
              <a:t>Wir starten damit, Erfahrungen mit der Sonne, mit der UV-Strahlung und dem Sonnenschutz auszutauschen. Danach beschäftigen wir uns damit, </a:t>
            </a:r>
            <a:r>
              <a:rPr lang="de-DE" sz="1200" kern="1200" dirty="0" smtClean="0">
                <a:solidFill>
                  <a:schemeClr val="tx1"/>
                </a:solidFill>
                <a:effectLst/>
                <a:latin typeface="Arial" charset="0"/>
                <a:ea typeface="+mn-ea"/>
                <a:cs typeface="+mn-cs"/>
              </a:rPr>
              <a:t>w</a:t>
            </a:r>
            <a:r>
              <a:rPr lang="de-DE" altLang="de-DE" sz="1200" dirty="0" smtClean="0">
                <a:latin typeface="Arial" pitchFamily="34" charset="0"/>
                <a:cs typeface="Arial" pitchFamily="34" charset="0"/>
              </a:rPr>
              <a:t>elche Auswirkungen UV-Strahlung für den menschlichen Organismus hat und wie</a:t>
            </a:r>
            <a:r>
              <a:rPr lang="de-DE" altLang="de-DE" sz="1200" baseline="0" dirty="0" smtClean="0">
                <a:latin typeface="Arial" pitchFamily="34" charset="0"/>
                <a:cs typeface="Arial" pitchFamily="34" charset="0"/>
              </a:rPr>
              <a:t> man sich richtig vor der Sonne schützt. Abschließen werden wir mit einer Arbeitsaufgabe.</a:t>
            </a:r>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3</a:t>
            </a:fld>
            <a:endParaRPr lang="de-DE"/>
          </a:p>
        </p:txBody>
      </p:sp>
    </p:spTree>
    <p:extLst>
      <p:ext uri="{BB962C8B-B14F-4D97-AF65-F5344CB8AC3E}">
        <p14:creationId xmlns:p14="http://schemas.microsoft.com/office/powerpoint/2010/main" val="207121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[Sprechen Sie mit</a:t>
            </a:r>
            <a:r>
              <a:rPr lang="de-DE" baseline="0" dirty="0" smtClean="0"/>
              <a:t> den Schülerinnen und Schülern darüber, wie sie sich persönlich vor der UV-Strahlung in verschiedenen Situationen bzw. unter verschiedenen Rahmenbedingungen schützen: </a:t>
            </a:r>
            <a:br>
              <a:rPr lang="de-DE" baseline="0" dirty="0" smtClean="0"/>
            </a:br>
            <a:r>
              <a:rPr lang="de-DE" baseline="0" dirty="0" smtClean="0"/>
              <a:t>z.B. </a:t>
            </a:r>
            <a:br>
              <a:rPr lang="de-DE" baseline="0" dirty="0" smtClean="0"/>
            </a:br>
            <a:r>
              <a:rPr lang="de-DE" baseline="0" dirty="0" smtClean="0"/>
              <a:t>- Im April, im August, im September </a:t>
            </a:r>
            <a:br>
              <a:rPr lang="de-DE" baseline="0" dirty="0" smtClean="0"/>
            </a:br>
            <a:r>
              <a:rPr lang="de-DE" baseline="0" dirty="0" smtClean="0"/>
              <a:t>- Morgens, mittags, nachmittags</a:t>
            </a:r>
            <a:br>
              <a:rPr lang="de-DE" baseline="0" dirty="0" smtClean="0"/>
            </a:br>
            <a:r>
              <a:rPr lang="de-DE" baseline="0" dirty="0" smtClean="0"/>
              <a:t>- Im Training, beim Sport, in den Hofpausen, nachmittags in der Freizeit, bei Wettkämpfen, in Trainingslagern, im Urlaub</a:t>
            </a:r>
            <a:br>
              <a:rPr lang="de-DE" baseline="0" dirty="0" smtClean="0"/>
            </a:br>
            <a:r>
              <a:rPr lang="de-DE" baseline="0" dirty="0" smtClean="0"/>
              <a:t>Schützen sich die Schüler in unterschiedlichen Situationen anders? Im Sommer mehr als im Frühling? Warum cremt man sich eigentlich eher im Urlaub ein, und im Alltag weniger?]</a:t>
            </a:r>
          </a:p>
          <a:p>
            <a:r>
              <a:rPr lang="de-DE" baseline="0" dirty="0" smtClean="0"/>
              <a:t/>
            </a:r>
            <a:br>
              <a:rPr lang="de-DE" baseline="0" dirty="0" smtClean="0"/>
            </a:br>
            <a:r>
              <a:rPr lang="de-DE" u="sng" baseline="0" dirty="0" smtClean="0"/>
              <a:t>Anmerkung: </a:t>
            </a:r>
            <a:r>
              <a:rPr lang="de-DE" i="1" baseline="0" dirty="0" smtClean="0"/>
              <a:t>Sonnenschutz-Verhaltensweisen sind:</a:t>
            </a:r>
            <a:endParaRPr lang="de-DE" i="1" dirty="0" smtClean="0"/>
          </a:p>
          <a:p>
            <a:pPr marL="172702" indent="-172702">
              <a:buFontTx/>
              <a:buChar char="-"/>
            </a:pPr>
            <a:r>
              <a:rPr lang="de-DE" i="1" baseline="0" dirty="0" smtClean="0"/>
              <a:t>Mittagssonne meiden</a:t>
            </a:r>
          </a:p>
          <a:p>
            <a:pPr marL="172702" indent="-172702">
              <a:buFontTx/>
              <a:buChar char="-"/>
            </a:pPr>
            <a:r>
              <a:rPr lang="de-DE" i="1" baseline="0" dirty="0" smtClean="0"/>
              <a:t>Im Schatten sein</a:t>
            </a:r>
          </a:p>
          <a:p>
            <a:pPr marL="172702" indent="-172702">
              <a:buFontTx/>
              <a:buChar char="-"/>
            </a:pPr>
            <a:r>
              <a:rPr lang="de-DE" i="1" baseline="0" dirty="0" smtClean="0"/>
              <a:t>Kleidung (Schulterbedeckt), Kopfbedeckung, Sonnenbrille tragen</a:t>
            </a:r>
          </a:p>
          <a:p>
            <a:pPr marL="172702" indent="-172702">
              <a:buFontTx/>
              <a:buChar char="-"/>
            </a:pPr>
            <a:r>
              <a:rPr lang="de-DE" i="1" baseline="0" dirty="0" smtClean="0"/>
              <a:t>Sonnencreme auftragen, nachcremen.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4</a:t>
            </a:fld>
            <a:endParaRPr lang="de-DE"/>
          </a:p>
        </p:txBody>
      </p:sp>
    </p:spTree>
    <p:extLst>
      <p:ext uri="{BB962C8B-B14F-4D97-AF65-F5344CB8AC3E}">
        <p14:creationId xmlns:p14="http://schemas.microsoft.com/office/powerpoint/2010/main" val="75616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[Falls nicht schon vorher ausführlich besprochen, können Sie hier nochmal auf die Erfahrungen der Schüler*innen im Training eingehen:</a:t>
            </a:r>
          </a:p>
          <a:p>
            <a:r>
              <a:rPr lang="de-DE" dirty="0" smtClean="0"/>
              <a:t>z.B. </a:t>
            </a:r>
          </a:p>
          <a:p>
            <a:pPr marL="172702" indent="-172702">
              <a:buFontTx/>
              <a:buChar char="-"/>
            </a:pPr>
            <a:r>
              <a:rPr lang="de-DE" dirty="0" smtClean="0"/>
              <a:t>Wer hatte schon einen Sonnenbrand vom Training?</a:t>
            </a:r>
          </a:p>
          <a:p>
            <a:pPr marL="172702" indent="-172702">
              <a:buFontTx/>
              <a:buChar char="-"/>
            </a:pPr>
            <a:r>
              <a:rPr lang="de-DE" dirty="0" smtClean="0"/>
              <a:t>Wer</a:t>
            </a:r>
            <a:r>
              <a:rPr lang="de-DE" baseline="0" dirty="0" smtClean="0"/>
              <a:t> trainiert im T-Shirt, wer in Kleidung, die die Schultern nicht bedeckt?</a:t>
            </a:r>
          </a:p>
          <a:p>
            <a:pPr marL="172702" indent="-172702">
              <a:buFontTx/>
              <a:buChar char="-"/>
            </a:pPr>
            <a:r>
              <a:rPr lang="de-DE" baseline="0" dirty="0" smtClean="0"/>
              <a:t>Berücksichtigen die Trainingszeiten den Stand der Sonne (ist das Meiden der Mittagssonne möglich?)]</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5</a:t>
            </a:fld>
            <a:endParaRPr lang="de-DE"/>
          </a:p>
        </p:txBody>
      </p:sp>
    </p:spTree>
    <p:extLst>
      <p:ext uri="{BB962C8B-B14F-4D97-AF65-F5344CB8AC3E}">
        <p14:creationId xmlns:p14="http://schemas.microsoft.com/office/powerpoint/2010/main" val="398845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Arial" panose="020B0604020202020204" pitchFamily="34" charset="0"/>
                <a:ea typeface="+mn-ea"/>
                <a:cs typeface="Arial" panose="020B0604020202020204" pitchFamily="34" charset="0"/>
              </a:rPr>
              <a:t>Die Sonnenstrahlung besteht aus Lichtstrahlen,</a:t>
            </a:r>
            <a:r>
              <a:rPr lang="de-DE" sz="1200" kern="1200" baseline="0" dirty="0" smtClean="0">
                <a:solidFill>
                  <a:schemeClr val="tx1"/>
                </a:solidFill>
                <a:effectLst/>
                <a:latin typeface="Arial" panose="020B0604020202020204" pitchFamily="34" charset="0"/>
                <a:ea typeface="+mn-ea"/>
                <a:cs typeface="Arial" panose="020B0604020202020204" pitchFamily="34" charset="0"/>
              </a:rPr>
              <a:t> Wärmestrahlen und den </a:t>
            </a:r>
            <a:r>
              <a:rPr lang="de-DE" sz="1200" kern="1200" dirty="0" smtClean="0">
                <a:solidFill>
                  <a:schemeClr val="tx1"/>
                </a:solidFill>
                <a:effectLst/>
                <a:latin typeface="Arial" panose="020B0604020202020204" pitchFamily="34" charset="0"/>
                <a:ea typeface="+mn-ea"/>
                <a:cs typeface="Arial" panose="020B0604020202020204" pitchFamily="34" charset="0"/>
              </a:rPr>
              <a:t>ultravioletten Strahlen. UV-Strahlen sind krebserregend und der größte Risikofaktor für die Entstehung von Hautkrebs. Die Weltgesundheitsorganisation (WHO) stuft die UV Strahlen als ebenso krebserregend wie Tabak und Asbest ein. </a:t>
            </a:r>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panose="020B0604020202020204" pitchFamily="34" charset="0"/>
                <a:ea typeface="+mn-ea"/>
                <a:cs typeface="Arial" panose="020B0604020202020204" pitchFamily="34" charset="0"/>
              </a:rPr>
              <a:t>Die Erdatmosphäre schützt uns zum Teil vor den UV-Strahlen </a:t>
            </a:r>
            <a:r>
              <a:rPr lang="de-DE" dirty="0" smtClean="0"/>
              <a:t>[</a:t>
            </a:r>
            <a:r>
              <a:rPr lang="de-DE" sz="1200" kern="1200" dirty="0" smtClean="0">
                <a:solidFill>
                  <a:schemeClr val="tx1"/>
                </a:solidFill>
                <a:effectLst/>
                <a:latin typeface="Arial" panose="020B0604020202020204" pitchFamily="34" charset="0"/>
                <a:ea typeface="+mn-ea"/>
                <a:cs typeface="Arial" panose="020B0604020202020204" pitchFamily="34" charset="0"/>
              </a:rPr>
              <a:t>auf dem Bild zeigen: schützt vor UV-C und in Teilen vor </a:t>
            </a:r>
            <a:r>
              <a:rPr lang="de-DE" sz="1200" kern="1200" baseline="0" dirty="0" smtClean="0">
                <a:solidFill>
                  <a:schemeClr val="tx1"/>
                </a:solidFill>
                <a:effectLst/>
                <a:latin typeface="Arial" panose="020B0604020202020204" pitchFamily="34" charset="0"/>
                <a:ea typeface="+mn-ea"/>
                <a:cs typeface="Arial" panose="020B0604020202020204" pitchFamily="34" charset="0"/>
              </a:rPr>
              <a:t>der</a:t>
            </a:r>
            <a:r>
              <a:rPr lang="de-DE" sz="1200" kern="1200" dirty="0" smtClean="0">
                <a:solidFill>
                  <a:schemeClr val="tx1"/>
                </a:solidFill>
                <a:effectLst/>
                <a:latin typeface="Arial" panose="020B0604020202020204" pitchFamily="34" charset="0"/>
                <a:ea typeface="+mn-ea"/>
                <a:cs typeface="Arial" panose="020B0604020202020204" pitchFamily="34" charset="0"/>
              </a:rPr>
              <a:t> UV-B-Strahlung]. Doch UVA- und ein Teil der UVB-Strahlen dringen mühelos in tiefere Hautschichten ein und können dort das Erbgut der Zellen schädigen. </a:t>
            </a:r>
            <a:r>
              <a:rPr lang="de-DE" sz="1200" kern="1200" dirty="0" smtClean="0">
                <a:solidFill>
                  <a:schemeClr val="tx1"/>
                </a:solidFill>
                <a:effectLst/>
                <a:latin typeface="Arial" charset="0"/>
                <a:ea typeface="+mn-ea"/>
                <a:cs typeface="+mn-cs"/>
              </a:rPr>
              <a:t>In der beseitigt der Körper die entstandenen Schäden selbst,</a:t>
            </a:r>
            <a:r>
              <a:rPr lang="de-DE" sz="1200" kern="1200" baseline="0" dirty="0" smtClean="0">
                <a:solidFill>
                  <a:schemeClr val="tx1"/>
                </a:solidFill>
                <a:effectLst/>
                <a:latin typeface="Arial" charset="0"/>
                <a:ea typeface="+mn-ea"/>
                <a:cs typeface="+mn-cs"/>
              </a:rPr>
              <a:t> wir verfügen mit dem Immunsystem über ein </a:t>
            </a:r>
            <a:r>
              <a:rPr lang="de-DE" sz="1200" kern="1200" dirty="0" smtClean="0">
                <a:solidFill>
                  <a:schemeClr val="tx1"/>
                </a:solidFill>
                <a:effectLst/>
                <a:latin typeface="Arial" charset="0"/>
                <a:ea typeface="+mn-ea"/>
                <a:cs typeface="+mn-cs"/>
              </a:rPr>
              <a:t>eigenes Reparatursystem. Ist dieses System allerdings überlastet, verändert sich das Erbgut und die Zelle kann unter Umständen entarten. So kann Hautkrebs entstehen.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[Frage an die Schülerinnen und Schüler:</a:t>
            </a:r>
            <a:r>
              <a:rPr lang="de-DE" sz="1200" kern="1200" dirty="0" smtClean="0">
                <a:solidFill>
                  <a:schemeClr val="tx1"/>
                </a:solidFill>
                <a:effectLst/>
                <a:latin typeface="Arial" panose="020B0604020202020204" pitchFamily="34" charset="0"/>
                <a:ea typeface="+mn-ea"/>
                <a:cs typeface="Arial" panose="020B0604020202020204" pitchFamily="34" charset="0"/>
              </a:rPr>
              <a:t>]</a:t>
            </a:r>
            <a:endParaRPr lang="de-DE"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Welche kurz- und langfristigen Wirkungen der UV-Strahlung außer Hautkrebs kennt</a:t>
            </a:r>
            <a:r>
              <a:rPr lang="de-DE" sz="1200" kern="1200" baseline="0" dirty="0" smtClean="0">
                <a:solidFill>
                  <a:schemeClr val="tx1"/>
                </a:solidFill>
                <a:effectLst/>
                <a:latin typeface="Arial" charset="0"/>
                <a:ea typeface="+mn-ea"/>
                <a:cs typeface="+mn-cs"/>
              </a:rPr>
              <a:t> ihr </a:t>
            </a:r>
            <a:r>
              <a:rPr lang="de-DE" sz="1200" kern="1200" dirty="0" smtClean="0">
                <a:solidFill>
                  <a:schemeClr val="tx1"/>
                </a:solidFill>
                <a:effectLst/>
                <a:latin typeface="Arial" charset="0"/>
                <a:ea typeface="+mn-ea"/>
                <a:cs typeface="+mn-cs"/>
              </a:rPr>
              <a:t>schon?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6</a:t>
            </a:fld>
            <a:endParaRPr lang="de-DE"/>
          </a:p>
        </p:txBody>
      </p:sp>
    </p:spTree>
    <p:extLst>
      <p:ext uri="{BB962C8B-B14F-4D97-AF65-F5344CB8AC3E}">
        <p14:creationId xmlns:p14="http://schemas.microsoft.com/office/powerpoint/2010/main" val="19423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Arial" charset="0"/>
                <a:ea typeface="+mn-ea"/>
                <a:cs typeface="+mn-cs"/>
              </a:rPr>
              <a:t>Zu viel Sonne kann ganz unterschiedlichen Folgen</a:t>
            </a:r>
            <a:r>
              <a:rPr lang="de-DE" sz="1200" kern="1200" baseline="0" dirty="0" smtClean="0">
                <a:solidFill>
                  <a:schemeClr val="tx1"/>
                </a:solidFill>
                <a:effectLst/>
                <a:latin typeface="Arial" charset="0"/>
                <a:ea typeface="+mn-ea"/>
                <a:cs typeface="+mn-cs"/>
              </a:rPr>
              <a:t> haben</a:t>
            </a:r>
            <a:r>
              <a:rPr lang="de-DE" sz="1200" kern="1200" dirty="0" smtClean="0">
                <a:solidFill>
                  <a:schemeClr val="tx1"/>
                </a:solidFill>
                <a:effectLst/>
                <a:latin typeface="Arial" charset="0"/>
                <a:ea typeface="+mn-ea"/>
                <a:cs typeface="+mn-cs"/>
              </a:rPr>
              <a:t>. Kurzfristige</a:t>
            </a:r>
            <a:r>
              <a:rPr lang="de-DE" sz="1200" kern="1200" baseline="0" dirty="0" smtClean="0">
                <a:solidFill>
                  <a:schemeClr val="tx1"/>
                </a:solidFill>
                <a:effectLst/>
                <a:latin typeface="Arial" charset="0"/>
                <a:ea typeface="+mn-ea"/>
                <a:cs typeface="+mn-cs"/>
              </a:rPr>
              <a:t> Folgen sind DNA-Schäden und frühzeitiges Absterben der Hautzellen, Sonnenbrand, Schwächung des Immunsystems, die Bräunung der Haut und Vitamin-D-Bildung. </a:t>
            </a:r>
            <a:endParaRPr lang="de-DE" altLang="de-DE" i="1" dirty="0" smtClean="0">
              <a:solidFill>
                <a:schemeClr val="tx1">
                  <a:lumMod val="65000"/>
                  <a:lumOff val="35000"/>
                </a:schemeClr>
              </a:solidFill>
              <a:cs typeface="Arial"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7</a:t>
            </a:fld>
            <a:endParaRPr lang="de-DE"/>
          </a:p>
        </p:txBody>
      </p:sp>
    </p:spTree>
    <p:extLst>
      <p:ext uri="{BB962C8B-B14F-4D97-AF65-F5344CB8AC3E}">
        <p14:creationId xmlns:p14="http://schemas.microsoft.com/office/powerpoint/2010/main" val="424799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baseline="0" dirty="0" smtClean="0">
                <a:solidFill>
                  <a:schemeClr val="tx1"/>
                </a:solidFill>
                <a:effectLst/>
                <a:latin typeface="Arial" charset="0"/>
                <a:ea typeface="+mn-ea"/>
                <a:cs typeface="+mn-cs"/>
              </a:rPr>
              <a:t>Späte bzw. langfristige Folgen sind </a:t>
            </a:r>
            <a:r>
              <a:rPr lang="de-DE" sz="1200" kern="1200" dirty="0" smtClean="0">
                <a:solidFill>
                  <a:schemeClr val="tx1"/>
                </a:solidFill>
                <a:effectLst/>
                <a:latin typeface="Arial" charset="0"/>
                <a:ea typeface="+mn-ea"/>
                <a:cs typeface="+mn-cs"/>
              </a:rPr>
              <a:t>Hautalterung, </a:t>
            </a:r>
            <a:r>
              <a:rPr lang="de-DE" sz="1200" kern="1200" baseline="0" dirty="0" smtClean="0">
                <a:solidFill>
                  <a:schemeClr val="tx1"/>
                </a:solidFill>
                <a:effectLst/>
                <a:latin typeface="Arial" charset="0"/>
                <a:ea typeface="+mn-ea"/>
                <a:cs typeface="+mn-cs"/>
              </a:rPr>
              <a:t>Schädigung des Auges und </a:t>
            </a:r>
            <a:r>
              <a:rPr lang="de-DE" sz="1200" kern="1200" dirty="0" smtClean="0">
                <a:solidFill>
                  <a:schemeClr val="tx1"/>
                </a:solidFill>
                <a:effectLst/>
                <a:latin typeface="Arial" charset="0"/>
                <a:ea typeface="+mn-ea"/>
                <a:cs typeface="+mn-cs"/>
              </a:rPr>
              <a:t>Hautkrebs.</a:t>
            </a:r>
          </a:p>
          <a:p>
            <a:pPr marL="0" lvl="1">
              <a:buClr>
                <a:srgbClr val="FF6600"/>
              </a:buClr>
            </a:pPr>
            <a:endParaRPr lang="de-DE" altLang="de-DE" u="sng" dirty="0" smtClean="0">
              <a:solidFill>
                <a:schemeClr val="tx1">
                  <a:lumMod val="65000"/>
                  <a:lumOff val="35000"/>
                </a:schemeClr>
              </a:solidFill>
              <a:cs typeface="Arial" pitchFamily="34" charset="0"/>
            </a:endParaRPr>
          </a:p>
          <a:p>
            <a:pPr marL="0" lvl="1">
              <a:buClr>
                <a:srgbClr val="FF6600"/>
              </a:buClr>
            </a:pPr>
            <a:r>
              <a:rPr lang="de-DE" altLang="de-DE" i="1" u="sng" dirty="0" smtClean="0">
                <a:solidFill>
                  <a:schemeClr val="tx1">
                    <a:lumMod val="65000"/>
                    <a:lumOff val="35000"/>
                  </a:schemeClr>
                </a:solidFill>
                <a:cs typeface="Arial" pitchFamily="34" charset="0"/>
              </a:rPr>
              <a:t>Erläuterungen:</a:t>
            </a:r>
          </a:p>
          <a:p>
            <a:pPr marL="0" lvl="1" defTabSz="921075">
              <a:buClr>
                <a:srgbClr val="FF6600"/>
              </a:buClr>
              <a:defRPr/>
            </a:pPr>
            <a:r>
              <a:rPr lang="de-DE" altLang="de-DE" i="0" dirty="0" smtClean="0">
                <a:solidFill>
                  <a:schemeClr val="tx1">
                    <a:lumMod val="65000"/>
                    <a:lumOff val="35000"/>
                  </a:schemeClr>
                </a:solidFill>
                <a:cs typeface="Arial" pitchFamily="34" charset="0"/>
              </a:rPr>
              <a:t>-</a:t>
            </a:r>
            <a:r>
              <a:rPr lang="de-DE" altLang="de-DE" b="1" i="0" dirty="0" smtClean="0">
                <a:solidFill>
                  <a:schemeClr val="tx1">
                    <a:lumMod val="65000"/>
                    <a:lumOff val="35000"/>
                  </a:schemeClr>
                </a:solidFill>
                <a:cs typeface="Arial" pitchFamily="34" charset="0"/>
              </a:rPr>
              <a:t>Schwächung des Immunsystems</a:t>
            </a:r>
            <a:r>
              <a:rPr lang="de-DE" altLang="de-DE" i="0" dirty="0" smtClean="0">
                <a:solidFill>
                  <a:schemeClr val="tx1">
                    <a:lumMod val="65000"/>
                    <a:lumOff val="35000"/>
                  </a:schemeClr>
                </a:solidFill>
                <a:cs typeface="Arial" pitchFamily="34" charset="0"/>
              </a:rPr>
              <a:t>: auf lokaler und systematischer Ebene (vgl.</a:t>
            </a:r>
            <a:r>
              <a:rPr lang="de-DE" altLang="de-DE" i="0" baseline="0" dirty="0" smtClean="0">
                <a:solidFill>
                  <a:schemeClr val="tx1">
                    <a:lumMod val="65000"/>
                    <a:lumOff val="35000"/>
                  </a:schemeClr>
                </a:solidFill>
                <a:cs typeface="Arial" pitchFamily="34" charset="0"/>
              </a:rPr>
              <a:t> </a:t>
            </a:r>
            <a:r>
              <a:rPr lang="de-DE" i="0" dirty="0" smtClean="0"/>
              <a:t>Schwarz, 2005, Ultraviolette Strahlung–Immunantwort: </a:t>
            </a:r>
            <a:r>
              <a:rPr lang="de-DE" i="0" dirty="0" err="1" smtClean="0"/>
              <a:t>Ultraviolet</a:t>
            </a:r>
            <a:r>
              <a:rPr lang="de-DE" i="0" dirty="0" smtClean="0"/>
              <a:t> </a:t>
            </a:r>
            <a:r>
              <a:rPr lang="de-DE" i="0" dirty="0" err="1" smtClean="0"/>
              <a:t>radiation</a:t>
            </a:r>
            <a:r>
              <a:rPr lang="de-DE" i="0" dirty="0" smtClean="0"/>
              <a:t>–Immune </a:t>
            </a:r>
            <a:r>
              <a:rPr lang="de-DE" i="0" dirty="0" err="1" smtClean="0"/>
              <a:t>response</a:t>
            </a:r>
            <a:r>
              <a:rPr lang="de-DE" i="0" dirty="0" smtClean="0"/>
              <a:t>. JDDG: 3, S11-S18.)</a:t>
            </a:r>
            <a:r>
              <a:rPr lang="de-DE" altLang="de-DE" i="0" dirty="0" smtClean="0">
                <a:solidFill>
                  <a:schemeClr val="tx1">
                    <a:lumMod val="65000"/>
                    <a:lumOff val="35000"/>
                  </a:schemeClr>
                </a:solidFill>
                <a:cs typeface="Arial" pitchFamily="34" charset="0"/>
              </a:rPr>
              <a:t>	</a:t>
            </a:r>
          </a:p>
          <a:p>
            <a:pPr marL="0" lvl="1">
              <a:buClr>
                <a:srgbClr val="FF6600"/>
              </a:buClr>
            </a:pPr>
            <a:r>
              <a:rPr lang="de-DE" altLang="de-DE" i="0" dirty="0" smtClean="0">
                <a:solidFill>
                  <a:schemeClr val="tx1">
                    <a:lumMod val="65000"/>
                    <a:lumOff val="35000"/>
                  </a:schemeClr>
                </a:solidFill>
                <a:cs typeface="Arial" pitchFamily="34" charset="0"/>
              </a:rPr>
              <a:t>-</a:t>
            </a:r>
            <a:r>
              <a:rPr lang="de-DE" altLang="de-DE" b="1" i="0" dirty="0" smtClean="0">
                <a:solidFill>
                  <a:schemeClr val="tx1">
                    <a:lumMod val="65000"/>
                    <a:lumOff val="35000"/>
                  </a:schemeClr>
                </a:solidFill>
                <a:cs typeface="Arial" pitchFamily="34" charset="0"/>
              </a:rPr>
              <a:t>Selbstschutz der Haut (Bräunung)</a:t>
            </a:r>
            <a:r>
              <a:rPr lang="de-DE" altLang="de-DE" i="0" dirty="0" smtClean="0">
                <a:solidFill>
                  <a:schemeClr val="tx1">
                    <a:lumMod val="65000"/>
                    <a:lumOff val="35000"/>
                  </a:schemeClr>
                </a:solidFill>
                <a:cs typeface="Arial" pitchFamily="34" charset="0"/>
              </a:rPr>
              <a:t>: </a:t>
            </a:r>
            <a:r>
              <a:rPr lang="de-DE" altLang="de-DE" i="0" baseline="0" dirty="0" smtClean="0">
                <a:solidFill>
                  <a:schemeClr val="tx1">
                    <a:lumMod val="65000"/>
                    <a:lumOff val="35000"/>
                  </a:schemeClr>
                </a:solidFill>
                <a:cs typeface="Arial" pitchFamily="34" charset="0"/>
              </a:rPr>
              <a:t>UV-B Strahlen rufen eine verzögerte Bräunung nach etwa 24 Stunden hervor, die ihre maximale Intensität nach 3-6 Tagen erreicht. Die durch UV-B hervorgerufene Bräunung erzeugt einen Lichts</a:t>
            </a:r>
            <a:r>
              <a:rPr lang="de-DE" altLang="de-DE" i="0" dirty="0" smtClean="0">
                <a:solidFill>
                  <a:schemeClr val="tx1">
                    <a:lumMod val="65000"/>
                    <a:lumOff val="35000"/>
                  </a:schemeClr>
                </a:solidFill>
                <a:cs typeface="Arial" pitchFamily="34" charset="0"/>
              </a:rPr>
              <a:t>chutzfaktor von 2-3. Jedoch ist zu beachten, dass sich der Lichtschutzfaktor nur auf</a:t>
            </a:r>
            <a:r>
              <a:rPr lang="de-DE" altLang="de-DE" i="0" baseline="0" dirty="0" smtClean="0">
                <a:solidFill>
                  <a:schemeClr val="tx1">
                    <a:lumMod val="65000"/>
                    <a:lumOff val="35000"/>
                  </a:schemeClr>
                </a:solidFill>
                <a:cs typeface="Arial" pitchFamily="34" charset="0"/>
              </a:rPr>
              <a:t> die Entstehung von Sonnenbrand bezieht, nicht auf die Entstehung von Hautkrebs</a:t>
            </a:r>
            <a:r>
              <a:rPr lang="de-DE" altLang="de-DE" i="0" dirty="0" smtClean="0">
                <a:solidFill>
                  <a:schemeClr val="tx1">
                    <a:lumMod val="65000"/>
                    <a:lumOff val="35000"/>
                  </a:schemeClr>
                </a:solidFill>
                <a:cs typeface="Arial" pitchFamily="34" charset="0"/>
              </a:rPr>
              <a:t> </a:t>
            </a:r>
            <a:r>
              <a:rPr lang="da-DK" i="0" dirty="0" smtClean="0"/>
              <a:t>(vgl. Gange et al., 1985,</a:t>
            </a:r>
            <a:r>
              <a:rPr lang="da-DK" i="0" baseline="0" dirty="0" smtClean="0"/>
              <a:t> </a:t>
            </a:r>
            <a:r>
              <a:rPr lang="en-US" sz="1200" b="0" i="0" u="none" strike="noStrike" kern="1200" baseline="0" dirty="0" smtClean="0">
                <a:solidFill>
                  <a:schemeClr val="tx1"/>
                </a:solidFill>
                <a:latin typeface="+mn-lt"/>
                <a:ea typeface="+mn-ea"/>
                <a:cs typeface="+mn-cs"/>
              </a:rPr>
              <a:t>Comparative protection efficiency of UVA- and UVB-induced tans against erythema and formation of endonuclease-sensitive sites in DNA by UVB in human skin. </a:t>
            </a:r>
            <a:r>
              <a:rPr lang="en-US" sz="1200" b="0" i="1" u="none" strike="noStrike" kern="1200" baseline="0" dirty="0" smtClean="0">
                <a:solidFill>
                  <a:schemeClr val="tx1"/>
                </a:solidFill>
                <a:latin typeface="+mn-lt"/>
                <a:ea typeface="+mn-ea"/>
                <a:cs typeface="+mn-cs"/>
              </a:rPr>
              <a:t>J Invest </a:t>
            </a:r>
            <a:r>
              <a:rPr lang="en-US" sz="1200" b="0" i="1" u="none" strike="noStrike" kern="1200" baseline="0" dirty="0" err="1" smtClean="0">
                <a:solidFill>
                  <a:schemeClr val="tx1"/>
                </a:solidFill>
                <a:latin typeface="+mn-lt"/>
                <a:ea typeface="+mn-ea"/>
                <a:cs typeface="+mn-cs"/>
              </a:rPr>
              <a:t>Dermatol</a:t>
            </a:r>
            <a:r>
              <a:rPr lang="en-US" sz="1200" b="0" i="1" u="none" strike="noStrike" kern="1200" baseline="0" dirty="0" smtClean="0">
                <a:solidFill>
                  <a:schemeClr val="tx1"/>
                </a:solidFill>
                <a:latin typeface="+mn-lt"/>
                <a:ea typeface="+mn-ea"/>
                <a:cs typeface="+mn-cs"/>
              </a:rPr>
              <a:t> 85</a:t>
            </a:r>
            <a:r>
              <a:rPr lang="en-US" sz="1200" b="0" i="0" u="none" strike="noStrike" kern="1200" baseline="0" dirty="0" smtClean="0">
                <a:solidFill>
                  <a:schemeClr val="tx1"/>
                </a:solidFill>
                <a:latin typeface="+mn-lt"/>
                <a:ea typeface="+mn-ea"/>
                <a:cs typeface="+mn-cs"/>
              </a:rPr>
              <a:t>, 362-364</a:t>
            </a:r>
            <a:r>
              <a:rPr lang="da-DK" i="0" dirty="0" smtClean="0"/>
              <a:t>; Sheehan et al., 2002, </a:t>
            </a:r>
            <a:r>
              <a:rPr lang="en-US" sz="1200" b="0" i="0" u="none" strike="noStrike" kern="1200" baseline="0" dirty="0" smtClean="0">
                <a:solidFill>
                  <a:schemeClr val="tx1"/>
                </a:solidFill>
                <a:latin typeface="+mn-lt"/>
                <a:ea typeface="+mn-ea"/>
                <a:cs typeface="+mn-cs"/>
              </a:rPr>
              <a:t>Repeated ultraviolet exposure affords the same protection against DNA </a:t>
            </a:r>
            <a:r>
              <a:rPr lang="en-US" sz="1200" b="0" i="0" u="none" strike="noStrike" kern="1200" baseline="0" dirty="0" err="1" smtClean="0">
                <a:solidFill>
                  <a:schemeClr val="tx1"/>
                </a:solidFill>
                <a:latin typeface="+mn-lt"/>
                <a:ea typeface="+mn-ea"/>
                <a:cs typeface="+mn-cs"/>
              </a:rPr>
              <a:t>photodamage</a:t>
            </a:r>
            <a:r>
              <a:rPr lang="en-US" sz="1200" b="0" i="0" u="none" strike="noStrike" kern="1200" baseline="0" dirty="0" smtClean="0">
                <a:solidFill>
                  <a:schemeClr val="tx1"/>
                </a:solidFill>
                <a:latin typeface="+mn-lt"/>
                <a:ea typeface="+mn-ea"/>
                <a:cs typeface="+mn-cs"/>
              </a:rPr>
              <a:t> and erythema in human skin types II and IV but is associated with faster DNA repair in skin type IV. </a:t>
            </a:r>
            <a:r>
              <a:rPr lang="en-US" sz="1200" b="0" i="1" u="none" strike="noStrike" kern="1200" baseline="0" dirty="0" smtClean="0">
                <a:solidFill>
                  <a:schemeClr val="tx1"/>
                </a:solidFill>
                <a:latin typeface="+mn-lt"/>
                <a:ea typeface="+mn-ea"/>
                <a:cs typeface="+mn-cs"/>
              </a:rPr>
              <a:t>The Journal of investigative dermatology 118</a:t>
            </a:r>
            <a:r>
              <a:rPr lang="en-US" sz="1200" b="0" i="0" u="none" strike="noStrike" kern="1200" baseline="0" dirty="0" smtClean="0">
                <a:solidFill>
                  <a:schemeClr val="tx1"/>
                </a:solidFill>
                <a:latin typeface="+mn-lt"/>
                <a:ea typeface="+mn-ea"/>
                <a:cs typeface="+mn-cs"/>
              </a:rPr>
              <a:t>, 825-829.</a:t>
            </a:r>
            <a:r>
              <a:rPr lang="da-DK" i="0" dirty="0" smtClean="0"/>
              <a:t>)</a:t>
            </a:r>
            <a:endParaRPr lang="de-DE" altLang="de-DE" i="0" dirty="0" smtClean="0">
              <a:solidFill>
                <a:schemeClr val="tx1">
                  <a:lumMod val="65000"/>
                  <a:lumOff val="35000"/>
                </a:schemeClr>
              </a:solidFill>
              <a:cs typeface="Arial" pitchFamily="34" charset="0"/>
            </a:endParaRPr>
          </a:p>
          <a:p>
            <a:r>
              <a:rPr lang="de-DE" altLang="de-DE" i="0" dirty="0" smtClean="0">
                <a:solidFill>
                  <a:schemeClr val="tx1">
                    <a:lumMod val="65000"/>
                    <a:lumOff val="35000"/>
                  </a:schemeClr>
                </a:solidFill>
                <a:cs typeface="Arial" pitchFamily="34" charset="0"/>
              </a:rPr>
              <a:t>-</a:t>
            </a:r>
            <a:r>
              <a:rPr lang="de-DE" altLang="de-DE" b="1" i="0" dirty="0" smtClean="0">
                <a:solidFill>
                  <a:schemeClr val="tx1">
                    <a:lumMod val="65000"/>
                    <a:lumOff val="35000"/>
                  </a:schemeClr>
                </a:solidFill>
                <a:cs typeface="Arial" pitchFamily="34" charset="0"/>
              </a:rPr>
              <a:t>Vitamin-D </a:t>
            </a:r>
            <a:r>
              <a:rPr lang="de-DE" altLang="de-DE" b="0" i="0" dirty="0" smtClean="0">
                <a:solidFill>
                  <a:schemeClr val="tx1">
                    <a:lumMod val="65000"/>
                    <a:lumOff val="35000"/>
                  </a:schemeClr>
                </a:solidFill>
                <a:cs typeface="Arial" pitchFamily="34" charset="0"/>
              </a:rPr>
              <a:t>bildet sich </a:t>
            </a:r>
            <a:r>
              <a:rPr lang="de-DE" altLang="de-DE" i="0" dirty="0" smtClean="0">
                <a:solidFill>
                  <a:schemeClr val="tx1">
                    <a:lumMod val="65000"/>
                    <a:lumOff val="35000"/>
                  </a:schemeClr>
                </a:solidFill>
                <a:cs typeface="Arial" pitchFamily="34" charset="0"/>
              </a:rPr>
              <a:t>schon innerhalb</a:t>
            </a:r>
            <a:r>
              <a:rPr lang="de-DE" altLang="de-DE" i="0" baseline="0" dirty="0" smtClean="0">
                <a:solidFill>
                  <a:schemeClr val="tx1">
                    <a:lumMod val="65000"/>
                    <a:lumOff val="35000"/>
                  </a:schemeClr>
                </a:solidFill>
                <a:cs typeface="Arial" pitchFamily="34" charset="0"/>
              </a:rPr>
              <a:t> </a:t>
            </a:r>
            <a:r>
              <a:rPr lang="de-DE" altLang="de-DE" i="0" dirty="0" smtClean="0">
                <a:solidFill>
                  <a:schemeClr val="tx1">
                    <a:lumMod val="65000"/>
                    <a:lumOff val="35000"/>
                  </a:schemeClr>
                </a:solidFill>
                <a:cs typeface="Arial" pitchFamily="34" charset="0"/>
              </a:rPr>
              <a:t>weniger</a:t>
            </a:r>
            <a:r>
              <a:rPr lang="de-DE" altLang="de-DE" i="0" dirty="0" smtClean="0">
                <a:solidFill>
                  <a:schemeClr val="accent6"/>
                </a:solidFill>
                <a:cs typeface="Arial" pitchFamily="34" charset="0"/>
              </a:rPr>
              <a:t> </a:t>
            </a:r>
            <a:r>
              <a:rPr lang="de-DE" altLang="de-DE" i="0" dirty="0" smtClean="0">
                <a:solidFill>
                  <a:schemeClr val="tx1">
                    <a:lumMod val="65000"/>
                    <a:lumOff val="35000"/>
                  </a:schemeClr>
                </a:solidFill>
                <a:cs typeface="Arial" pitchFamily="34" charset="0"/>
              </a:rPr>
              <a:t>Minuten Aufenthalt in der Sonne, die Bildung von Vitamin-D ist abhängig von der Jahreszeit und der UV-Exposition,</a:t>
            </a:r>
            <a:r>
              <a:rPr lang="de-DE" altLang="de-DE" i="0" baseline="0" dirty="0" smtClean="0">
                <a:solidFill>
                  <a:schemeClr val="tx1">
                    <a:lumMod val="65000"/>
                    <a:lumOff val="35000"/>
                  </a:schemeClr>
                </a:solidFill>
                <a:cs typeface="Arial" pitchFamily="34" charset="0"/>
              </a:rPr>
              <a:t> </a:t>
            </a:r>
            <a:r>
              <a:rPr lang="de-DE" sz="1200" i="0" kern="1200" dirty="0" smtClean="0">
                <a:solidFill>
                  <a:schemeClr val="tx1"/>
                </a:solidFill>
                <a:effectLst/>
                <a:latin typeface="Arial" charset="0"/>
                <a:ea typeface="+mn-ea"/>
                <a:cs typeface="+mn-cs"/>
              </a:rPr>
              <a:t>eine ausreichende Vitamin D-Produktion wird nach der</a:t>
            </a:r>
            <a:r>
              <a:rPr lang="de-DE" sz="1200" i="0" kern="1200" baseline="0" dirty="0" smtClean="0">
                <a:solidFill>
                  <a:schemeClr val="tx1"/>
                </a:solidFill>
                <a:effectLst/>
                <a:latin typeface="Arial" charset="0"/>
                <a:ea typeface="+mn-ea"/>
                <a:cs typeface="+mn-cs"/>
              </a:rPr>
              <a:t> Empfehlung des</a:t>
            </a:r>
            <a:r>
              <a:rPr lang="de-DE" sz="1200" i="0" kern="1200" dirty="0" smtClean="0">
                <a:solidFill>
                  <a:schemeClr val="tx1"/>
                </a:solidFill>
                <a:effectLst/>
                <a:latin typeface="Arial" charset="0"/>
                <a:ea typeface="+mn-ea"/>
                <a:cs typeface="+mn-cs"/>
              </a:rPr>
              <a:t> Bundesamtes für Strahlenschutz durch</a:t>
            </a:r>
            <a:r>
              <a:rPr lang="de-DE" sz="1200" i="0" kern="1200" baseline="0" dirty="0" smtClean="0">
                <a:solidFill>
                  <a:schemeClr val="tx1"/>
                </a:solidFill>
                <a:effectLst/>
                <a:latin typeface="Arial" charset="0"/>
                <a:ea typeface="+mn-ea"/>
                <a:cs typeface="+mn-cs"/>
              </a:rPr>
              <a:t> einen Aufenthalt in der Sonne mit unbedecktem Gesicht, Händen und Armen an </a:t>
            </a:r>
            <a:r>
              <a:rPr lang="de-DE" sz="1200" i="0" kern="1200" dirty="0" smtClean="0">
                <a:solidFill>
                  <a:schemeClr val="tx1"/>
                </a:solidFill>
                <a:effectLst/>
                <a:latin typeface="Arial" charset="0"/>
                <a:ea typeface="+mn-ea"/>
                <a:cs typeface="+mn-cs"/>
              </a:rPr>
              <a:t>2 bis 3 Tagen pro Woche mit einer Dauer von der Hälfte der eigenen Eigenschutzzeit der Haut erreicht</a:t>
            </a:r>
            <a:r>
              <a:rPr lang="de-DE" sz="1200" i="0" kern="1200" baseline="0" dirty="0" smtClean="0">
                <a:solidFill>
                  <a:schemeClr val="tx1"/>
                </a:solidFill>
                <a:effectLst/>
                <a:latin typeface="Arial" charset="0"/>
                <a:ea typeface="+mn-ea"/>
                <a:cs typeface="+mn-cs"/>
              </a:rPr>
              <a:t> </a:t>
            </a:r>
            <a:r>
              <a:rPr lang="de-DE" sz="1200" i="0" kern="1200" dirty="0" smtClean="0">
                <a:solidFill>
                  <a:schemeClr val="tx1"/>
                </a:solidFill>
                <a:effectLst/>
                <a:latin typeface="Arial" charset="0"/>
                <a:ea typeface="+mn-ea"/>
                <a:cs typeface="+mn-cs"/>
              </a:rPr>
              <a:t>(</a:t>
            </a:r>
            <a:r>
              <a:rPr lang="de-DE" sz="1200" i="0" u="sng" kern="1200" dirty="0" smtClean="0">
                <a:solidFill>
                  <a:schemeClr val="tx1"/>
                </a:solidFill>
                <a:effectLst/>
                <a:latin typeface="Arial" charset="0"/>
                <a:ea typeface="+mn-ea"/>
                <a:cs typeface="+mn-cs"/>
                <a:hlinkClick r:id="rId3"/>
              </a:rPr>
              <a:t>https://www.bfs.de/DE/themen/opt/uv/wirkung/akut/empfehlung-vitamin-d.html</a:t>
            </a:r>
            <a:r>
              <a:rPr lang="de-DE" sz="1200" i="0" kern="1200" dirty="0" smtClean="0">
                <a:solidFill>
                  <a:schemeClr val="tx1"/>
                </a:solidFill>
                <a:effectLst/>
                <a:latin typeface="Arial" charset="0"/>
                <a:ea typeface="+mn-ea"/>
                <a:cs typeface="+mn-cs"/>
              </a:rPr>
              <a:t>) :</a:t>
            </a:r>
          </a:p>
          <a:p>
            <a:pPr marL="0" lvl="1" defTabSz="921075">
              <a:buClr>
                <a:srgbClr val="FF6600"/>
              </a:buClr>
              <a:defRPr/>
            </a:pPr>
            <a:r>
              <a:rPr lang="de-DE" altLang="de-DE" i="0" dirty="0" smtClean="0">
                <a:solidFill>
                  <a:schemeClr val="tx1">
                    <a:lumMod val="65000"/>
                    <a:lumOff val="35000"/>
                  </a:schemeClr>
                </a:solidFill>
                <a:cs typeface="Arial" pitchFamily="34" charset="0"/>
              </a:rPr>
              <a:t>-</a:t>
            </a:r>
            <a:r>
              <a:rPr lang="de-DE" altLang="de-DE" b="1" i="0" dirty="0" smtClean="0">
                <a:solidFill>
                  <a:schemeClr val="tx1">
                    <a:lumMod val="65000"/>
                    <a:lumOff val="35000"/>
                  </a:schemeClr>
                </a:solidFill>
                <a:cs typeface="Arial" pitchFamily="34" charset="0"/>
              </a:rPr>
              <a:t>Hautkrebs</a:t>
            </a:r>
            <a:r>
              <a:rPr lang="de-DE" altLang="de-DE" i="0" dirty="0" smtClean="0">
                <a:solidFill>
                  <a:schemeClr val="tx1">
                    <a:lumMod val="65000"/>
                    <a:lumOff val="35000"/>
                  </a:schemeClr>
                </a:solidFill>
                <a:cs typeface="Arial" pitchFamily="34" charset="0"/>
              </a:rPr>
              <a:t>: UV-Strahlung erhöht vor allem das Risiko für schwarzen Hautkrebs</a:t>
            </a:r>
          </a:p>
          <a:p>
            <a:pPr marL="0" lvl="1" defTabSz="921075">
              <a:buClr>
                <a:srgbClr val="FF6600"/>
              </a:buClr>
              <a:defRPr/>
            </a:pPr>
            <a:r>
              <a:rPr lang="de-DE" altLang="de-DE" i="0" dirty="0" smtClean="0">
                <a:solidFill>
                  <a:schemeClr val="tx1">
                    <a:lumMod val="65000"/>
                    <a:lumOff val="35000"/>
                  </a:schemeClr>
                </a:solidFill>
                <a:cs typeface="Arial" pitchFamily="34" charset="0"/>
              </a:rPr>
              <a:t>-</a:t>
            </a:r>
            <a:r>
              <a:rPr lang="de-DE" altLang="de-DE" b="1" i="0" dirty="0" smtClean="0">
                <a:solidFill>
                  <a:schemeClr val="tx1">
                    <a:lumMod val="65000"/>
                    <a:lumOff val="35000"/>
                  </a:schemeClr>
                </a:solidFill>
                <a:cs typeface="Arial" pitchFamily="34" charset="0"/>
              </a:rPr>
              <a:t>Schädigung des Auges</a:t>
            </a:r>
            <a:r>
              <a:rPr lang="de-DE" altLang="de-DE" i="0" dirty="0" smtClean="0">
                <a:solidFill>
                  <a:schemeClr val="tx1">
                    <a:lumMod val="65000"/>
                    <a:lumOff val="35000"/>
                  </a:schemeClr>
                </a:solidFill>
                <a:cs typeface="Arial" pitchFamily="34" charset="0"/>
              </a:rPr>
              <a:t>: Vermindertes Sehvermögen, grauer Star</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8</a:t>
            </a:fld>
            <a:endParaRPr lang="de-DE"/>
          </a:p>
        </p:txBody>
      </p:sp>
    </p:spTree>
    <p:extLst>
      <p:ext uri="{BB962C8B-B14F-4D97-AF65-F5344CB8AC3E}">
        <p14:creationId xmlns:p14="http://schemas.microsoft.com/office/powerpoint/2010/main" val="76607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Arial" charset="0"/>
                <a:ea typeface="+mn-ea"/>
                <a:cs typeface="+mn-cs"/>
              </a:rPr>
              <a:t>Hautkrebs ist eine der häufigsten Krebserkrankungen überhaupt. Mindestens zwei von fünf Personen erkranken im Laufe ihres Lebens an Hautkrebs. In Deutschland erkranken</a:t>
            </a:r>
            <a:r>
              <a:rPr lang="de-DE" sz="1200" kern="1200" baseline="0" dirty="0" smtClean="0">
                <a:solidFill>
                  <a:schemeClr val="tx1"/>
                </a:solidFill>
                <a:effectLst/>
                <a:latin typeface="Arial" charset="0"/>
                <a:ea typeface="+mn-ea"/>
                <a:cs typeface="+mn-cs"/>
              </a:rPr>
              <a:t> pro Jahr mehr als 270.000 Menschen neu an Hautkrebs – davon 37.000 am Malignen Melanom, dem schwarzen Hautkrebs (Stand 2020). Das ist der besonders gefährliche Hautkrebs, der metastasieren (= Bildung von Tochtergeschwülsten) kann.</a:t>
            </a:r>
          </a:p>
          <a:p>
            <a:endParaRPr lang="de-DE" dirty="0"/>
          </a:p>
        </p:txBody>
      </p:sp>
      <p:sp>
        <p:nvSpPr>
          <p:cNvPr id="4" name="Foliennummernplatzhalter 3"/>
          <p:cNvSpPr>
            <a:spLocks noGrp="1"/>
          </p:cNvSpPr>
          <p:nvPr>
            <p:ph type="sldNum" sz="quarter" idx="10"/>
          </p:nvPr>
        </p:nvSpPr>
        <p:spPr/>
        <p:txBody>
          <a:bodyPr/>
          <a:lstStyle/>
          <a:p>
            <a:fld id="{E6D520A0-2444-4F5D-9107-CCAE8B3B3AF8}" type="slidenum">
              <a:rPr lang="de-DE" smtClean="0"/>
              <a:t>9</a:t>
            </a:fld>
            <a:endParaRPr lang="de-DE"/>
          </a:p>
        </p:txBody>
      </p:sp>
    </p:spTree>
    <p:extLst>
      <p:ext uri="{BB962C8B-B14F-4D97-AF65-F5344CB8AC3E}">
        <p14:creationId xmlns:p14="http://schemas.microsoft.com/office/powerpoint/2010/main" val="17515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75347D8-3679-4619-BB33-9EA106684960}"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195540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5347D8-3679-4619-BB33-9EA106684960}"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67714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5347D8-3679-4619-BB33-9EA106684960}"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120025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5347D8-3679-4619-BB33-9EA106684960}"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24490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E75347D8-3679-4619-BB33-9EA106684960}"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234670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75347D8-3679-4619-BB33-9EA106684960}" type="datetimeFigureOut">
              <a:rPr lang="de-DE" smtClean="0"/>
              <a:t>25.03.2022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184625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75347D8-3679-4619-BB33-9EA106684960}" type="datetimeFigureOut">
              <a:rPr lang="de-DE" smtClean="0"/>
              <a:t>25.03.2022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215224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75347D8-3679-4619-BB33-9EA106684960}" type="datetimeFigureOut">
              <a:rPr lang="de-DE" smtClean="0"/>
              <a:t>25.03.2022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10065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75347D8-3679-4619-BB33-9EA106684960}" type="datetimeFigureOut">
              <a:rPr lang="de-DE" smtClean="0"/>
              <a:t>25.03.2022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329248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75347D8-3679-4619-BB33-9EA106684960}" type="datetimeFigureOut">
              <a:rPr lang="de-DE" smtClean="0"/>
              <a:t>25.03.2022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116819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75347D8-3679-4619-BB33-9EA106684960}" type="datetimeFigureOut">
              <a:rPr lang="de-DE" smtClean="0"/>
              <a:t>25.03.2022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AD4B3B-750F-4729-B0A9-6A548E7208E6}" type="slidenum">
              <a:rPr lang="de-DE" smtClean="0"/>
              <a:t>‹Nr.›</a:t>
            </a:fld>
            <a:endParaRPr lang="de-DE"/>
          </a:p>
        </p:txBody>
      </p:sp>
    </p:spTree>
    <p:extLst>
      <p:ext uri="{BB962C8B-B14F-4D97-AF65-F5344CB8AC3E}">
        <p14:creationId xmlns:p14="http://schemas.microsoft.com/office/powerpoint/2010/main" val="223670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347D8-3679-4619-BB33-9EA106684960}" type="datetimeFigureOut">
              <a:rPr lang="de-DE" smtClean="0"/>
              <a:t>25.03.2022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D4B3B-750F-4729-B0A9-6A548E7208E6}" type="slidenum">
              <a:rPr lang="de-DE" smtClean="0"/>
              <a:t>‹Nr.›</a:t>
            </a:fld>
            <a:endParaRPr lang="de-DE"/>
          </a:p>
        </p:txBody>
      </p:sp>
    </p:spTree>
    <p:extLst>
      <p:ext uri="{BB962C8B-B14F-4D97-AF65-F5344CB8AC3E}">
        <p14:creationId xmlns:p14="http://schemas.microsoft.com/office/powerpoint/2010/main" val="3238937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FOACzmFa4Y"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lkSWy11tx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0244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063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377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88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284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359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230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86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278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800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986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endParaRPr lang="de-DE"/>
          </a:p>
        </p:txBody>
      </p:sp>
      <p:sp>
        <p:nvSpPr>
          <p:cNvPr id="6" name="Untertitel 5"/>
          <p:cNvSpPr>
            <a:spLocks noGrp="1"/>
          </p:cNvSpPr>
          <p:nvPr>
            <p:ph type="subTitle" idx="1"/>
          </p:nvPr>
        </p:nvSpPr>
        <p:spPr/>
        <p:txBody>
          <a:bodyPr/>
          <a:lstStyle/>
          <a:p>
            <a:endParaRPr lang="de-DE"/>
          </a:p>
        </p:txBody>
      </p:sp>
      <p:pic>
        <p:nvPicPr>
          <p:cNvPr id="7" name="Grafik 6">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390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271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613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0624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353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6691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138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059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799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79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733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220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490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210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82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59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513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616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14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96940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2992</Words>
  <Application>Microsoft Office PowerPoint</Application>
  <PresentationFormat>Breitbild</PresentationFormat>
  <Paragraphs>155</Paragraphs>
  <Slides>31</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Universitätsklinik Carl Gustav Carus Dresden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Weigmann-Faßbender, Sandra</dc:creator>
  <cp:lastModifiedBy>Weigmann-Faßbender, Sandra</cp:lastModifiedBy>
  <cp:revision>6</cp:revision>
  <dcterms:created xsi:type="dcterms:W3CDTF">2022-03-25T09:41:53Z</dcterms:created>
  <dcterms:modified xsi:type="dcterms:W3CDTF">2022-03-25T10:12:57Z</dcterms:modified>
  <cp:contentStatus/>
</cp:coreProperties>
</file>