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Lst>
  <p:sldSz cx="12192000" cy="6858000"/>
  <p:notesSz cx="7104063" cy="10234613"/>
  <p:photoAlbum/>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53" autoAdjust="0"/>
  </p:normalViewPr>
  <p:slideViewPr>
    <p:cSldViewPr snapToGrid="0">
      <p:cViewPr varScale="1">
        <p:scale>
          <a:sx n="81" d="100"/>
          <a:sy n="81" d="100"/>
        </p:scale>
        <p:origin x="9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3CAA09C7-EE5D-4D1B-836B-86ACDE1D3990}" type="datetimeFigureOut">
              <a:rPr lang="de-DE" smtClean="0"/>
              <a:t>18.05.2021</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5E4E30A1-D03D-41E8-9738-BC5FDD565B08}" type="slidenum">
              <a:rPr lang="de-DE" smtClean="0"/>
              <a:t>‹Nr.›</a:t>
            </a:fld>
            <a:endParaRPr lang="de-DE"/>
          </a:p>
        </p:txBody>
      </p:sp>
    </p:spTree>
    <p:extLst>
      <p:ext uri="{BB962C8B-B14F-4D97-AF65-F5344CB8AC3E}">
        <p14:creationId xmlns:p14="http://schemas.microsoft.com/office/powerpoint/2010/main" val="137034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aseline="0" dirty="0" smtClean="0">
                <a:solidFill>
                  <a:schemeClr val="tx1">
                    <a:lumMod val="65000"/>
                    <a:lumOff val="35000"/>
                  </a:schemeClr>
                </a:solidFill>
                <a:cs typeface="Arial" pitchFamily="34" charset="0"/>
              </a:rPr>
              <a:t>Wir setzen uns als Schule für den richtigen Sonnenschutz ein und nehmen am Programm „</a:t>
            </a:r>
            <a:r>
              <a:rPr lang="de-DE" altLang="de-DE" b="0" baseline="0" dirty="0" smtClean="0">
                <a:solidFill>
                  <a:schemeClr val="tx1">
                    <a:lumMod val="65000"/>
                    <a:lumOff val="35000"/>
                  </a:schemeClr>
                </a:solidFill>
                <a:cs typeface="Arial" pitchFamily="34" charset="0"/>
              </a:rPr>
              <a:t>Clever in Sonne und Schatten – Für Sportschulen“ teil. </a:t>
            </a:r>
            <a:endParaRPr lang="de-DE" altLang="de-DE" i="0" baseline="0" dirty="0" smtClean="0">
              <a:solidFill>
                <a:schemeClr val="tx1">
                  <a:lumMod val="65000"/>
                  <a:lumOff val="35000"/>
                </a:schemeClr>
              </a:solidFill>
              <a:cs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5E4E30A1-D03D-41E8-9738-BC5FDD565B08}" type="slidenum">
              <a:rPr lang="de-DE" smtClean="0"/>
              <a:t>1</a:t>
            </a:fld>
            <a:endParaRPr lang="de-DE"/>
          </a:p>
        </p:txBody>
      </p:sp>
    </p:spTree>
    <p:extLst>
      <p:ext uri="{BB962C8B-B14F-4D97-AF65-F5344CB8AC3E}">
        <p14:creationId xmlns:p14="http://schemas.microsoft.com/office/powerpoint/2010/main" val="3853590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aseline="0" dirty="0" smtClean="0">
                <a:solidFill>
                  <a:schemeClr val="tx1">
                    <a:lumMod val="65000"/>
                    <a:lumOff val="35000"/>
                  </a:schemeClr>
                </a:solidFill>
                <a:cs typeface="Arial" pitchFamily="34" charset="0"/>
              </a:rPr>
              <a:t>... und eine Sonnenbrille, wenn möglich.</a:t>
            </a:r>
          </a:p>
        </p:txBody>
      </p:sp>
      <p:sp>
        <p:nvSpPr>
          <p:cNvPr id="4" name="Foliennummernplatzhalter 3"/>
          <p:cNvSpPr>
            <a:spLocks noGrp="1"/>
          </p:cNvSpPr>
          <p:nvPr>
            <p:ph type="sldNum" sz="quarter" idx="10"/>
          </p:nvPr>
        </p:nvSpPr>
        <p:spPr/>
        <p:txBody>
          <a:bodyPr/>
          <a:lstStyle/>
          <a:p>
            <a:fld id="{5E4E30A1-D03D-41E8-9738-BC5FDD565B08}" type="slidenum">
              <a:rPr lang="de-DE" smtClean="0"/>
              <a:t>10</a:t>
            </a:fld>
            <a:endParaRPr lang="de-DE"/>
          </a:p>
        </p:txBody>
      </p:sp>
    </p:spTree>
    <p:extLst>
      <p:ext uri="{BB962C8B-B14F-4D97-AF65-F5344CB8AC3E}">
        <p14:creationId xmlns:p14="http://schemas.microsoft.com/office/powerpoint/2010/main" val="3689545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aseline="0" dirty="0" smtClean="0">
                <a:solidFill>
                  <a:schemeClr val="tx1">
                    <a:lumMod val="65000"/>
                    <a:lumOff val="35000"/>
                  </a:schemeClr>
                </a:solidFill>
                <a:cs typeface="Arial" pitchFamily="34" charset="0"/>
              </a:rPr>
              <a:t>Unbedeckte Hautstellen sollten mit Sonnencreme geschützt werden: dafür reichlich Sonnenschutz mit mindestens Lichtschutzfaktor 30 auftragen und nachcremen nicht vergessen. </a:t>
            </a:r>
            <a:r>
              <a:rPr lang="de-DE" altLang="de-DE" b="0" baseline="0" dirty="0" smtClean="0">
                <a:solidFill>
                  <a:schemeClr val="tx1">
                    <a:lumMod val="65000"/>
                    <a:lumOff val="35000"/>
                  </a:schemeClr>
                </a:solidFill>
                <a:cs typeface="Arial" pitchFamily="34" charset="0"/>
              </a:rPr>
              <a:t>Doch das Nachcremen verlängert nicht den Schutz, sondern erhält ihn nur.</a:t>
            </a:r>
          </a:p>
        </p:txBody>
      </p:sp>
      <p:sp>
        <p:nvSpPr>
          <p:cNvPr id="4" name="Foliennummernplatzhalter 3"/>
          <p:cNvSpPr>
            <a:spLocks noGrp="1"/>
          </p:cNvSpPr>
          <p:nvPr>
            <p:ph type="sldNum" sz="quarter" idx="10"/>
          </p:nvPr>
        </p:nvSpPr>
        <p:spPr/>
        <p:txBody>
          <a:bodyPr/>
          <a:lstStyle/>
          <a:p>
            <a:fld id="{5E4E30A1-D03D-41E8-9738-BC5FDD565B08}" type="slidenum">
              <a:rPr lang="de-DE" smtClean="0"/>
              <a:t>11</a:t>
            </a:fld>
            <a:endParaRPr lang="de-DE"/>
          </a:p>
        </p:txBody>
      </p:sp>
    </p:spTree>
    <p:extLst>
      <p:ext uri="{BB962C8B-B14F-4D97-AF65-F5344CB8AC3E}">
        <p14:creationId xmlns:p14="http://schemas.microsoft.com/office/powerpoint/2010/main" val="2521764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dirty="0" smtClean="0">
                <a:solidFill>
                  <a:schemeClr val="tx1">
                    <a:lumMod val="65000"/>
                    <a:lumOff val="35000"/>
                  </a:schemeClr>
                </a:solidFill>
                <a:cs typeface="Arial" pitchFamily="34" charset="0"/>
              </a:rPr>
              <a:t>Werden auch Sie Clever in Sonne  und Schatten: E</a:t>
            </a:r>
            <a:r>
              <a:rPr lang="de-DE" altLang="de-DE" baseline="0" dirty="0" smtClean="0">
                <a:solidFill>
                  <a:schemeClr val="tx1">
                    <a:lumMod val="65000"/>
                    <a:lumOff val="35000"/>
                  </a:schemeClr>
                </a:solidFill>
                <a:cs typeface="Arial" pitchFamily="34" charset="0"/>
              </a:rPr>
              <a:t>rinnern Sie Ihre Kinder daran, sich vor der Sonne zu schützen, auch daran, Kopfbedeckung und Sonnencreme mit zum Training und in die Schule zu nehmen. Unterstützen Sie das Tragen von schulterbedeckenden Oberteilen. Wenn Sie sehen, dass Ihre Kinder sich richtig vor der Sonne schützen, loben Sie sie. So können Sie richtiges Sonnenschutzverhalten verstärken. </a:t>
            </a:r>
            <a:endParaRPr lang="de-DE" altLang="de-DE" b="0" dirty="0" smtClean="0">
              <a:solidFill>
                <a:schemeClr val="tx1">
                  <a:lumMod val="65000"/>
                  <a:lumOff val="35000"/>
                </a:schemeClr>
              </a:solidFill>
              <a:cs typeface="Arial" pitchFamily="34" charset="0"/>
            </a:endParaRPr>
          </a:p>
        </p:txBody>
      </p:sp>
      <p:sp>
        <p:nvSpPr>
          <p:cNvPr id="4" name="Foliennummernplatzhalter 3"/>
          <p:cNvSpPr>
            <a:spLocks noGrp="1"/>
          </p:cNvSpPr>
          <p:nvPr>
            <p:ph type="sldNum" sz="quarter" idx="10"/>
          </p:nvPr>
        </p:nvSpPr>
        <p:spPr/>
        <p:txBody>
          <a:bodyPr/>
          <a:lstStyle/>
          <a:p>
            <a:fld id="{5E4E30A1-D03D-41E8-9738-BC5FDD565B08}" type="slidenum">
              <a:rPr lang="de-DE" smtClean="0"/>
              <a:t>12</a:t>
            </a:fld>
            <a:endParaRPr lang="de-DE"/>
          </a:p>
        </p:txBody>
      </p:sp>
    </p:spTree>
    <p:extLst>
      <p:ext uri="{BB962C8B-B14F-4D97-AF65-F5344CB8AC3E}">
        <p14:creationId xmlns:p14="http://schemas.microsoft.com/office/powerpoint/2010/main" val="2241746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dirty="0" smtClean="0">
                <a:solidFill>
                  <a:schemeClr val="tx1">
                    <a:lumMod val="65000"/>
                    <a:lumOff val="35000"/>
                  </a:schemeClr>
                </a:solidFill>
                <a:cs typeface="Arial" pitchFamily="34" charset="0"/>
              </a:rPr>
              <a:t>Und schützen</a:t>
            </a:r>
            <a:r>
              <a:rPr lang="de-DE" altLang="de-DE" baseline="0" dirty="0" smtClean="0">
                <a:solidFill>
                  <a:schemeClr val="tx1">
                    <a:lumMod val="65000"/>
                    <a:lumOff val="35000"/>
                  </a:schemeClr>
                </a:solidFill>
                <a:cs typeface="Arial" pitchFamily="34" charset="0"/>
              </a:rPr>
              <a:t> Sie sich selbst im Alltag und im Urlaub vor der Sonne und seien Sie so ein Vorbild für Ihre Kinder. </a:t>
            </a:r>
            <a:endParaRPr lang="de-DE" altLang="de-DE" dirty="0" smtClean="0">
              <a:solidFill>
                <a:schemeClr val="tx1">
                  <a:lumMod val="65000"/>
                  <a:lumOff val="35000"/>
                </a:schemeClr>
              </a:solidFill>
              <a:cs typeface="Arial" pitchFamily="34" charset="0"/>
            </a:endParaRPr>
          </a:p>
        </p:txBody>
      </p:sp>
      <p:sp>
        <p:nvSpPr>
          <p:cNvPr id="4" name="Foliennummernplatzhalter 3"/>
          <p:cNvSpPr>
            <a:spLocks noGrp="1"/>
          </p:cNvSpPr>
          <p:nvPr>
            <p:ph type="sldNum" sz="quarter" idx="10"/>
          </p:nvPr>
        </p:nvSpPr>
        <p:spPr/>
        <p:txBody>
          <a:bodyPr/>
          <a:lstStyle/>
          <a:p>
            <a:fld id="{5E4E30A1-D03D-41E8-9738-BC5FDD565B08}" type="slidenum">
              <a:rPr lang="de-DE" smtClean="0"/>
              <a:t>13</a:t>
            </a:fld>
            <a:endParaRPr lang="de-DE"/>
          </a:p>
        </p:txBody>
      </p:sp>
    </p:spTree>
    <p:extLst>
      <p:ext uri="{BB962C8B-B14F-4D97-AF65-F5344CB8AC3E}">
        <p14:creationId xmlns:p14="http://schemas.microsoft.com/office/powerpoint/2010/main" val="105887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aseline="0" dirty="0" smtClean="0">
                <a:solidFill>
                  <a:schemeClr val="tx1">
                    <a:lumMod val="65000"/>
                    <a:lumOff val="35000"/>
                  </a:schemeClr>
                </a:solidFill>
                <a:cs typeface="Arial" pitchFamily="34" charset="0"/>
              </a:rPr>
              <a:t>Sie können sich auf der Projektwebseite über Sonnenschutz und das Projekt informieren und sich unter www.ukdd.de/sonenschutz/sportschule/eltern das Video für Eltern anschauen.</a:t>
            </a:r>
          </a:p>
          <a:p>
            <a:pPr defTabSz="990752">
              <a:defRPr/>
            </a:pPr>
            <a:endParaRPr lang="de-DE" altLang="de-DE" baseline="0" dirty="0" smtClean="0">
              <a:solidFill>
                <a:schemeClr val="tx1">
                  <a:lumMod val="65000"/>
                  <a:lumOff val="35000"/>
                </a:schemeClr>
              </a:solidFill>
              <a:cs typeface="Arial" pitchFamily="34" charset="0"/>
            </a:endParaRPr>
          </a:p>
          <a:p>
            <a:pPr defTabSz="990752">
              <a:defRPr/>
            </a:pPr>
            <a:r>
              <a:rPr lang="de-DE" altLang="de-DE" dirty="0" smtClean="0">
                <a:solidFill>
                  <a:schemeClr val="tx1">
                    <a:lumMod val="65000"/>
                    <a:lumOff val="35000"/>
                  </a:schemeClr>
                </a:solidFill>
                <a:cs typeface="Arial" pitchFamily="34" charset="0"/>
              </a:rPr>
              <a:t>Ich</a:t>
            </a:r>
            <a:r>
              <a:rPr lang="de-DE" altLang="de-DE" baseline="0" dirty="0" smtClean="0">
                <a:solidFill>
                  <a:schemeClr val="tx1">
                    <a:lumMod val="65000"/>
                    <a:lumOff val="35000"/>
                  </a:schemeClr>
                </a:solidFill>
                <a:cs typeface="Arial" pitchFamily="34" charset="0"/>
              </a:rPr>
              <a:t> würde mich freuen, wenn Sie den Sonnenschutz Ihrer Kinder mit unterstützen und danke Ihnen!</a:t>
            </a:r>
            <a:endParaRPr lang="de-DE" altLang="de-DE" dirty="0" smtClean="0">
              <a:solidFill>
                <a:schemeClr val="tx1">
                  <a:lumMod val="65000"/>
                  <a:lumOff val="35000"/>
                </a:schemeClr>
              </a:solidFill>
              <a:cs typeface="Arial" pitchFamily="34" charset="0"/>
            </a:endParaRPr>
          </a:p>
        </p:txBody>
      </p:sp>
      <p:sp>
        <p:nvSpPr>
          <p:cNvPr id="4" name="Foliennummernplatzhalter 3"/>
          <p:cNvSpPr>
            <a:spLocks noGrp="1"/>
          </p:cNvSpPr>
          <p:nvPr>
            <p:ph type="sldNum" sz="quarter" idx="10"/>
          </p:nvPr>
        </p:nvSpPr>
        <p:spPr/>
        <p:txBody>
          <a:bodyPr/>
          <a:lstStyle/>
          <a:p>
            <a:fld id="{5E4E30A1-D03D-41E8-9738-BC5FDD565B08}" type="slidenum">
              <a:rPr lang="de-DE" smtClean="0"/>
              <a:t>14</a:t>
            </a:fld>
            <a:endParaRPr lang="de-DE"/>
          </a:p>
        </p:txBody>
      </p:sp>
    </p:spTree>
    <p:extLst>
      <p:ext uri="{BB962C8B-B14F-4D97-AF65-F5344CB8AC3E}">
        <p14:creationId xmlns:p14="http://schemas.microsoft.com/office/powerpoint/2010/main" val="140164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aseline="0" dirty="0" smtClean="0">
                <a:solidFill>
                  <a:schemeClr val="tx1">
                    <a:lumMod val="65000"/>
                    <a:lumOff val="35000"/>
                  </a:schemeClr>
                </a:solidFill>
                <a:cs typeface="Arial" pitchFamily="34" charset="0"/>
              </a:rPr>
              <a:t>Auch Paul </a:t>
            </a:r>
            <a:r>
              <a:rPr lang="de-DE" altLang="de-DE" baseline="0" dirty="0" err="1" smtClean="0">
                <a:solidFill>
                  <a:schemeClr val="tx1">
                    <a:lumMod val="65000"/>
                    <a:lumOff val="35000"/>
                  </a:schemeClr>
                </a:solidFill>
                <a:cs typeface="Arial" pitchFamily="34" charset="0"/>
              </a:rPr>
              <a:t>Mittelstedt</a:t>
            </a:r>
            <a:r>
              <a:rPr lang="de-DE" altLang="de-DE" baseline="0" dirty="0" smtClean="0">
                <a:solidFill>
                  <a:schemeClr val="tx1">
                    <a:lumMod val="65000"/>
                    <a:lumOff val="35000"/>
                  </a:schemeClr>
                </a:solidFill>
                <a:cs typeface="Arial" pitchFamily="34" charset="0"/>
              </a:rPr>
              <a:t> lädt zum Mitmachen ein, aber schauen Sie selbst: ...</a:t>
            </a:r>
          </a:p>
          <a:p>
            <a:pPr defTabSz="990752">
              <a:defRPr/>
            </a:pPr>
            <a:endParaRPr lang="de-DE" altLang="de-DE" i="1" baseline="0" smtClean="0">
              <a:solidFill>
                <a:schemeClr val="tx1">
                  <a:lumMod val="65000"/>
                  <a:lumOff val="35000"/>
                </a:schemeClr>
              </a:solidFill>
              <a:cs typeface="Arial" pitchFamily="34" charset="0"/>
            </a:endParaRPr>
          </a:p>
          <a:p>
            <a:pPr defTabSz="990752">
              <a:defRPr/>
            </a:pPr>
            <a:r>
              <a:rPr lang="de-DE" altLang="de-DE" i="1" baseline="0" smtClean="0">
                <a:solidFill>
                  <a:schemeClr val="tx1">
                    <a:lumMod val="65000"/>
                    <a:lumOff val="35000"/>
                  </a:schemeClr>
                </a:solidFill>
                <a:cs typeface="Arial" pitchFamily="34" charset="0"/>
              </a:rPr>
              <a:t>Link </a:t>
            </a:r>
            <a:r>
              <a:rPr lang="de-DE" altLang="de-DE" i="1" baseline="0" dirty="0" smtClean="0">
                <a:solidFill>
                  <a:schemeClr val="tx1">
                    <a:lumMod val="65000"/>
                    <a:lumOff val="35000"/>
                  </a:schemeClr>
                </a:solidFill>
                <a:cs typeface="Arial" pitchFamily="34" charset="0"/>
              </a:rPr>
              <a:t>zum Video: </a:t>
            </a:r>
            <a:r>
              <a:rPr lang="de-DE" altLang="de-DE" i="0" baseline="0" dirty="0" smtClean="0">
                <a:solidFill>
                  <a:schemeClr val="tx1">
                    <a:lumMod val="65000"/>
                    <a:lumOff val="35000"/>
                  </a:schemeClr>
                </a:solidFill>
                <a:cs typeface="Arial" pitchFamily="34" charset="0"/>
              </a:rPr>
              <a:t>https://www.youtube.com/watch?v=MlkSWy11txE&amp;feature=emb_title </a:t>
            </a:r>
          </a:p>
        </p:txBody>
      </p:sp>
      <p:sp>
        <p:nvSpPr>
          <p:cNvPr id="4" name="Foliennummernplatzhalter 3"/>
          <p:cNvSpPr>
            <a:spLocks noGrp="1"/>
          </p:cNvSpPr>
          <p:nvPr>
            <p:ph type="sldNum" sz="quarter" idx="10"/>
          </p:nvPr>
        </p:nvSpPr>
        <p:spPr/>
        <p:txBody>
          <a:bodyPr/>
          <a:lstStyle/>
          <a:p>
            <a:fld id="{5E4E30A1-D03D-41E8-9738-BC5FDD565B08}" type="slidenum">
              <a:rPr lang="de-DE" smtClean="0"/>
              <a:t>2</a:t>
            </a:fld>
            <a:endParaRPr lang="de-DE"/>
          </a:p>
        </p:txBody>
      </p:sp>
    </p:spTree>
    <p:extLst>
      <p:ext uri="{BB962C8B-B14F-4D97-AF65-F5344CB8AC3E}">
        <p14:creationId xmlns:p14="http://schemas.microsoft.com/office/powerpoint/2010/main" val="2050665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i="0" baseline="0" dirty="0" smtClean="0">
                <a:solidFill>
                  <a:schemeClr val="tx1">
                    <a:lumMod val="65000"/>
                    <a:lumOff val="35000"/>
                  </a:schemeClr>
                </a:solidFill>
                <a:cs typeface="Arial" pitchFamily="34" charset="0"/>
              </a:rPr>
              <a:t>Warum uns Sonnenschutz wichtig ist, möchte ich Ihnen kurz erklären: </a:t>
            </a:r>
            <a:r>
              <a:rPr lang="de-DE" altLang="de-DE" baseline="0" dirty="0" smtClean="0">
                <a:solidFill>
                  <a:schemeClr val="tx1">
                    <a:lumMod val="65000"/>
                    <a:lumOff val="35000"/>
                  </a:schemeClr>
                </a:solidFill>
                <a:cs typeface="Arial" pitchFamily="34" charset="0"/>
              </a:rPr>
              <a:t>In Deutschland erkranken jährlich 270.000 Menschen an Hautkrebs, davon 27.000 am besonders gefährlichen, schwarzen Hautkrebs. Und der Trend der jährlichen Neuerkrankungen an Hautkrebs ist steigend. </a:t>
            </a:r>
          </a:p>
        </p:txBody>
      </p:sp>
      <p:sp>
        <p:nvSpPr>
          <p:cNvPr id="4" name="Foliennummernplatzhalter 3"/>
          <p:cNvSpPr>
            <a:spLocks noGrp="1"/>
          </p:cNvSpPr>
          <p:nvPr>
            <p:ph type="sldNum" sz="quarter" idx="10"/>
          </p:nvPr>
        </p:nvSpPr>
        <p:spPr/>
        <p:txBody>
          <a:bodyPr/>
          <a:lstStyle/>
          <a:p>
            <a:fld id="{5E4E30A1-D03D-41E8-9738-BC5FDD565B08}" type="slidenum">
              <a:rPr lang="de-DE" smtClean="0"/>
              <a:t>3</a:t>
            </a:fld>
            <a:endParaRPr lang="de-DE"/>
          </a:p>
        </p:txBody>
      </p:sp>
    </p:spTree>
    <p:extLst>
      <p:ext uri="{BB962C8B-B14F-4D97-AF65-F5344CB8AC3E}">
        <p14:creationId xmlns:p14="http://schemas.microsoft.com/office/powerpoint/2010/main" val="306184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1073480">
              <a:defRPr/>
            </a:pPr>
            <a:r>
              <a:rPr lang="de-DE" altLang="de-DE" sz="1300" dirty="0">
                <a:solidFill>
                  <a:schemeClr val="tx1">
                    <a:lumMod val="65000"/>
                    <a:lumOff val="35000"/>
                  </a:schemeClr>
                </a:solidFill>
                <a:cs typeface="Arial" pitchFamily="34" charset="0"/>
              </a:rPr>
              <a:t>Das Risiko für die Entstehung von Hautkrebs ist beispielsweise erhöht, wenn man hellere Haut hat oder aber auch bei vielen Pigmentmalen. Entscheidend ist </a:t>
            </a:r>
            <a:r>
              <a:rPr lang="de-DE" altLang="de-DE" sz="1300" dirty="0" smtClean="0">
                <a:solidFill>
                  <a:schemeClr val="tx1">
                    <a:lumMod val="65000"/>
                    <a:lumOff val="35000"/>
                  </a:schemeClr>
                </a:solidFill>
                <a:cs typeface="Arial" pitchFamily="34" charset="0"/>
              </a:rPr>
              <a:t>auch</a:t>
            </a:r>
            <a:r>
              <a:rPr lang="de-DE" altLang="de-DE" sz="1300" dirty="0">
                <a:solidFill>
                  <a:schemeClr val="tx1">
                    <a:lumMod val="65000"/>
                    <a:lumOff val="35000"/>
                  </a:schemeClr>
                </a:solidFill>
                <a:cs typeface="Arial" pitchFamily="34" charset="0"/>
              </a:rPr>
              <a:t>, wie viel UV-Strahlung man in seinem Leben ausgesetzt ist, vor allem in der Kindheit und Jugend. Sonnenbrände in der Kindheit erhöhen </a:t>
            </a:r>
            <a:r>
              <a:rPr lang="de-DE" altLang="de-DE" sz="1300" dirty="0" smtClean="0">
                <a:solidFill>
                  <a:schemeClr val="tx1">
                    <a:lumMod val="65000"/>
                    <a:lumOff val="35000"/>
                  </a:schemeClr>
                </a:solidFill>
                <a:cs typeface="Arial" pitchFamily="34" charset="0"/>
              </a:rPr>
              <a:t>ebenfalls </a:t>
            </a:r>
            <a:r>
              <a:rPr lang="de-DE" altLang="de-DE" sz="1300" dirty="0">
                <a:solidFill>
                  <a:schemeClr val="tx1">
                    <a:lumMod val="65000"/>
                    <a:lumOff val="35000"/>
                  </a:schemeClr>
                </a:solidFill>
                <a:cs typeface="Arial" pitchFamily="34" charset="0"/>
              </a:rPr>
              <a:t>das Risiko für Hautkrebs. Die Haut von Kindern ist besonders schutzbedürftig, weil sie anders als die von uns Erwachsen aufgebaut ist und so schneller langfristig geschädigt werden kann. Bis zum 12. Lebensjahr ordnet man </a:t>
            </a:r>
            <a:r>
              <a:rPr lang="de-DE" altLang="de-DE" sz="1300" dirty="0" smtClean="0">
                <a:solidFill>
                  <a:schemeClr val="tx1">
                    <a:lumMod val="65000"/>
                    <a:lumOff val="35000"/>
                  </a:schemeClr>
                </a:solidFill>
                <a:cs typeface="Arial" pitchFamily="34" charset="0"/>
              </a:rPr>
              <a:t>Kindern keine </a:t>
            </a:r>
            <a:r>
              <a:rPr lang="de-DE" altLang="de-DE" sz="1300" dirty="0">
                <a:solidFill>
                  <a:schemeClr val="tx1">
                    <a:lumMod val="65000"/>
                    <a:lumOff val="35000"/>
                  </a:schemeClr>
                </a:solidFill>
                <a:cs typeface="Arial" pitchFamily="34" charset="0"/>
              </a:rPr>
              <a:t>Hauttypen zu. Man sagt, sie sollten so gut geschützt werden wie der hellste Hauttyp. Auch für die Jugendlichen an unserer Schule ist Sonnenschutz wichtig. Die Kinder und Jugendlichen an unserer Schule sind beim Training und in Wettkämpfen im Freien der UV-Strahlung häufig und auch oftmals </a:t>
            </a:r>
            <a:r>
              <a:rPr lang="de-DE" altLang="de-DE" sz="1300" dirty="0" smtClean="0">
                <a:solidFill>
                  <a:schemeClr val="tx1">
                    <a:lumMod val="65000"/>
                    <a:lumOff val="35000"/>
                  </a:schemeClr>
                </a:solidFill>
                <a:cs typeface="Arial" pitchFamily="34" charset="0"/>
              </a:rPr>
              <a:t>für längere Zeit </a:t>
            </a:r>
            <a:r>
              <a:rPr lang="de-DE" altLang="de-DE" sz="1300" dirty="0">
                <a:solidFill>
                  <a:schemeClr val="tx1">
                    <a:lumMod val="65000"/>
                    <a:lumOff val="35000"/>
                  </a:schemeClr>
                </a:solidFill>
                <a:cs typeface="Arial" pitchFamily="34" charset="0"/>
              </a:rPr>
              <a:t>ausgesetzt.</a:t>
            </a:r>
          </a:p>
        </p:txBody>
      </p:sp>
      <p:sp>
        <p:nvSpPr>
          <p:cNvPr id="4" name="Foliennummernplatzhalter 3"/>
          <p:cNvSpPr>
            <a:spLocks noGrp="1"/>
          </p:cNvSpPr>
          <p:nvPr>
            <p:ph type="sldNum" sz="quarter" idx="10"/>
          </p:nvPr>
        </p:nvSpPr>
        <p:spPr/>
        <p:txBody>
          <a:bodyPr/>
          <a:lstStyle/>
          <a:p>
            <a:fld id="{5E4E30A1-D03D-41E8-9738-BC5FDD565B08}" type="slidenum">
              <a:rPr lang="de-DE" smtClean="0"/>
              <a:t>4</a:t>
            </a:fld>
            <a:endParaRPr lang="de-DE"/>
          </a:p>
        </p:txBody>
      </p:sp>
    </p:spTree>
    <p:extLst>
      <p:ext uri="{BB962C8B-B14F-4D97-AF65-F5344CB8AC3E}">
        <p14:creationId xmlns:p14="http://schemas.microsoft.com/office/powerpoint/2010/main" val="3979952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aseline="0" dirty="0" smtClean="0">
                <a:solidFill>
                  <a:schemeClr val="tx1">
                    <a:lumMod val="65000"/>
                    <a:lumOff val="35000"/>
                  </a:schemeClr>
                </a:solidFill>
                <a:cs typeface="Arial" pitchFamily="34" charset="0"/>
              </a:rPr>
              <a:t>Mit dem richtigen Sonnenschutz kann die Haut vor krebserregender UV-Strahlung geschützt und das Risiko, an Hautkrebs zu erkranken, gesenkt werden. Richtiger Sonnenschutz ist besonders in den Monaten April bis September </a:t>
            </a:r>
            <a:r>
              <a:rPr lang="de-DE" altLang="de-DE" b="0" baseline="0" dirty="0" smtClean="0">
                <a:solidFill>
                  <a:schemeClr val="tx1">
                    <a:lumMod val="65000"/>
                    <a:lumOff val="35000"/>
                  </a:schemeClr>
                </a:solidFill>
                <a:cs typeface="Arial" pitchFamily="34" charset="0"/>
              </a:rPr>
              <a:t>und ab einem mittleren UV-Index wichtig. Der UV-Index gibt die Intensität der UV-Strahlung bei uns auf der Erde an. Er kann über das Bundesamt für Strahlenschutz oder den Deutschen Wetterdienst abgerufen werden, aber auch über verschiedene Smartphone Apps. </a:t>
            </a:r>
            <a:endParaRPr lang="de-DE" altLang="de-DE" baseline="0" dirty="0" smtClean="0">
              <a:solidFill>
                <a:schemeClr val="tx1">
                  <a:lumMod val="65000"/>
                  <a:lumOff val="35000"/>
                </a:schemeClr>
              </a:solidFill>
              <a:cs typeface="Arial" pitchFamily="34" charset="0"/>
            </a:endParaRPr>
          </a:p>
        </p:txBody>
      </p:sp>
      <p:sp>
        <p:nvSpPr>
          <p:cNvPr id="4" name="Foliennummernplatzhalter 3"/>
          <p:cNvSpPr>
            <a:spLocks noGrp="1"/>
          </p:cNvSpPr>
          <p:nvPr>
            <p:ph type="sldNum" sz="quarter" idx="10"/>
          </p:nvPr>
        </p:nvSpPr>
        <p:spPr/>
        <p:txBody>
          <a:bodyPr/>
          <a:lstStyle/>
          <a:p>
            <a:fld id="{5E4E30A1-D03D-41E8-9738-BC5FDD565B08}" type="slidenum">
              <a:rPr lang="de-DE" smtClean="0"/>
              <a:t>5</a:t>
            </a:fld>
            <a:endParaRPr lang="de-DE"/>
          </a:p>
        </p:txBody>
      </p:sp>
    </p:spTree>
    <p:extLst>
      <p:ext uri="{BB962C8B-B14F-4D97-AF65-F5344CB8AC3E}">
        <p14:creationId xmlns:p14="http://schemas.microsoft.com/office/powerpoint/2010/main" val="1510597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0" baseline="0" dirty="0" smtClean="0">
                <a:solidFill>
                  <a:schemeClr val="tx1">
                    <a:lumMod val="65000"/>
                    <a:lumOff val="35000"/>
                  </a:schemeClr>
                </a:solidFill>
                <a:cs typeface="Arial" pitchFamily="34" charset="0"/>
              </a:rPr>
              <a:t>Wenn möglich, soll</a:t>
            </a:r>
            <a:r>
              <a:rPr lang="de-DE" altLang="de-DE" baseline="0" dirty="0" smtClean="0">
                <a:solidFill>
                  <a:schemeClr val="tx1">
                    <a:lumMod val="65000"/>
                    <a:lumOff val="35000"/>
                  </a:schemeClr>
                </a:solidFill>
                <a:cs typeface="Arial" pitchFamily="34" charset="0"/>
              </a:rPr>
              <a:t>te man von 11-15 Uhr die Sonne meiden ...</a:t>
            </a:r>
          </a:p>
        </p:txBody>
      </p:sp>
      <p:sp>
        <p:nvSpPr>
          <p:cNvPr id="4" name="Foliennummernplatzhalter 3"/>
          <p:cNvSpPr>
            <a:spLocks noGrp="1"/>
          </p:cNvSpPr>
          <p:nvPr>
            <p:ph type="sldNum" sz="quarter" idx="10"/>
          </p:nvPr>
        </p:nvSpPr>
        <p:spPr/>
        <p:txBody>
          <a:bodyPr/>
          <a:lstStyle/>
          <a:p>
            <a:fld id="{5E4E30A1-D03D-41E8-9738-BC5FDD565B08}" type="slidenum">
              <a:rPr lang="de-DE" smtClean="0"/>
              <a:t>6</a:t>
            </a:fld>
            <a:endParaRPr lang="de-DE"/>
          </a:p>
        </p:txBody>
      </p:sp>
    </p:spTree>
    <p:extLst>
      <p:ext uri="{BB962C8B-B14F-4D97-AF65-F5344CB8AC3E}">
        <p14:creationId xmlns:p14="http://schemas.microsoft.com/office/powerpoint/2010/main" val="276780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aseline="0" dirty="0" smtClean="0">
                <a:solidFill>
                  <a:schemeClr val="tx1">
                    <a:lumMod val="65000"/>
                    <a:lumOff val="35000"/>
                  </a:schemeClr>
                </a:solidFill>
                <a:cs typeface="Arial" pitchFamily="34" charset="0"/>
              </a:rPr>
              <a:t>... und sich so viel wie möglich im Schatten </a:t>
            </a:r>
            <a:r>
              <a:rPr lang="de-DE" altLang="de-DE" sz="1300" dirty="0">
                <a:solidFill>
                  <a:schemeClr val="tx1">
                    <a:lumMod val="65000"/>
                    <a:lumOff val="35000"/>
                  </a:schemeClr>
                </a:solidFill>
                <a:cs typeface="Arial" pitchFamily="34" charset="0"/>
              </a:rPr>
              <a:t>aufhalten. Am besten sollte im Schatten </a:t>
            </a:r>
            <a:r>
              <a:rPr lang="de-DE" altLang="de-DE" sz="1300" dirty="0" smtClean="0">
                <a:solidFill>
                  <a:schemeClr val="tx1">
                    <a:lumMod val="65000"/>
                    <a:lumOff val="35000"/>
                  </a:schemeClr>
                </a:solidFill>
                <a:cs typeface="Arial" pitchFamily="34" charset="0"/>
              </a:rPr>
              <a:t>trainiert werden, etwas im Wald . </a:t>
            </a:r>
            <a:r>
              <a:rPr lang="de-DE" altLang="de-DE" sz="1300" dirty="0">
                <a:solidFill>
                  <a:schemeClr val="tx1">
                    <a:lumMod val="65000"/>
                    <a:lumOff val="35000"/>
                  </a:schemeClr>
                </a:solidFill>
                <a:cs typeface="Arial" pitchFamily="34" charset="0"/>
              </a:rPr>
              <a:t>Wenn nicht im Schatten trainiert werden kann, </a:t>
            </a:r>
            <a:r>
              <a:rPr lang="de-DE" altLang="de-DE" sz="1300" dirty="0" smtClean="0">
                <a:solidFill>
                  <a:schemeClr val="tx1">
                    <a:lumMod val="65000"/>
                    <a:lumOff val="35000"/>
                  </a:schemeClr>
                </a:solidFill>
                <a:cs typeface="Arial" pitchFamily="34" charset="0"/>
              </a:rPr>
              <a:t>sollte die </a:t>
            </a:r>
            <a:r>
              <a:rPr lang="de-DE" altLang="de-DE" sz="1300" dirty="0">
                <a:solidFill>
                  <a:schemeClr val="tx1">
                    <a:lumMod val="65000"/>
                    <a:lumOff val="35000"/>
                  </a:schemeClr>
                </a:solidFill>
                <a:cs typeface="Arial" pitchFamily="34" charset="0"/>
              </a:rPr>
              <a:t>Pausen und die übrige Zeit im Schatten verbracht werden.</a:t>
            </a:r>
          </a:p>
        </p:txBody>
      </p:sp>
      <p:sp>
        <p:nvSpPr>
          <p:cNvPr id="4" name="Foliennummernplatzhalter 3"/>
          <p:cNvSpPr>
            <a:spLocks noGrp="1"/>
          </p:cNvSpPr>
          <p:nvPr>
            <p:ph type="sldNum" sz="quarter" idx="10"/>
          </p:nvPr>
        </p:nvSpPr>
        <p:spPr/>
        <p:txBody>
          <a:bodyPr/>
          <a:lstStyle/>
          <a:p>
            <a:fld id="{5E4E30A1-D03D-41E8-9738-BC5FDD565B08}" type="slidenum">
              <a:rPr lang="de-DE" smtClean="0"/>
              <a:t>7</a:t>
            </a:fld>
            <a:endParaRPr lang="de-DE"/>
          </a:p>
        </p:txBody>
      </p:sp>
    </p:spTree>
    <p:extLst>
      <p:ext uri="{BB962C8B-B14F-4D97-AF65-F5344CB8AC3E}">
        <p14:creationId xmlns:p14="http://schemas.microsoft.com/office/powerpoint/2010/main" val="785282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aseline="0" dirty="0" smtClean="0">
                <a:solidFill>
                  <a:schemeClr val="tx1">
                    <a:lumMod val="65000"/>
                    <a:lumOff val="35000"/>
                  </a:schemeClr>
                </a:solidFill>
                <a:cs typeface="Arial" pitchFamily="34" charset="0"/>
              </a:rPr>
              <a:t>An zweiter Stelle kommt der textile Sonnenschutz: dazu gehören schulterbedeckende und möglichst lange, </a:t>
            </a:r>
            <a:r>
              <a:rPr lang="de-DE" altLang="de-DE" b="0" baseline="0" dirty="0" smtClean="0">
                <a:solidFill>
                  <a:schemeClr val="tx1">
                    <a:lumMod val="65000"/>
                    <a:lumOff val="35000"/>
                  </a:schemeClr>
                </a:solidFill>
                <a:cs typeface="Arial" pitchFamily="34" charset="0"/>
              </a:rPr>
              <a:t>dichtgewebte </a:t>
            </a:r>
            <a:r>
              <a:rPr lang="de-DE" altLang="de-DE" baseline="0" dirty="0" smtClean="0">
                <a:solidFill>
                  <a:schemeClr val="tx1">
                    <a:lumMod val="65000"/>
                    <a:lumOff val="35000"/>
                  </a:schemeClr>
                </a:solidFill>
                <a:cs typeface="Arial" pitchFamily="34" charset="0"/>
              </a:rPr>
              <a:t>Kleidung. Es sollten mindestens die Schultern und die Oberschenkel bedeckt sein</a:t>
            </a:r>
            <a:r>
              <a:rPr lang="de-DE" altLang="de-DE" baseline="0" smtClean="0">
                <a:solidFill>
                  <a:schemeClr val="tx1">
                    <a:lumMod val="65000"/>
                    <a:lumOff val="35000"/>
                  </a:schemeClr>
                </a:solidFill>
                <a:cs typeface="Arial" pitchFamily="34" charset="0"/>
              </a:rPr>
              <a:t>. </a:t>
            </a:r>
            <a:endParaRPr lang="de-DE" altLang="de-DE" baseline="0" dirty="0" smtClean="0">
              <a:solidFill>
                <a:schemeClr val="tx1">
                  <a:lumMod val="65000"/>
                  <a:lumOff val="35000"/>
                </a:schemeClr>
              </a:solidFill>
              <a:cs typeface="Arial" pitchFamily="34" charset="0"/>
            </a:endParaRPr>
          </a:p>
        </p:txBody>
      </p:sp>
      <p:sp>
        <p:nvSpPr>
          <p:cNvPr id="4" name="Foliennummernplatzhalter 3"/>
          <p:cNvSpPr>
            <a:spLocks noGrp="1"/>
          </p:cNvSpPr>
          <p:nvPr>
            <p:ph type="sldNum" sz="quarter" idx="10"/>
          </p:nvPr>
        </p:nvSpPr>
        <p:spPr/>
        <p:txBody>
          <a:bodyPr/>
          <a:lstStyle/>
          <a:p>
            <a:fld id="{5E4E30A1-D03D-41E8-9738-BC5FDD565B08}" type="slidenum">
              <a:rPr lang="de-DE" smtClean="0"/>
              <a:t>8</a:t>
            </a:fld>
            <a:endParaRPr lang="de-DE"/>
          </a:p>
        </p:txBody>
      </p:sp>
    </p:spTree>
    <p:extLst>
      <p:ext uri="{BB962C8B-B14F-4D97-AF65-F5344CB8AC3E}">
        <p14:creationId xmlns:p14="http://schemas.microsoft.com/office/powerpoint/2010/main" val="2165731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altLang="de-DE" baseline="0" dirty="0" smtClean="0">
                <a:solidFill>
                  <a:schemeClr val="tx1">
                    <a:lumMod val="65000"/>
                    <a:lumOff val="35000"/>
                  </a:schemeClr>
                </a:solidFill>
                <a:cs typeface="Arial" pitchFamily="34" charset="0"/>
              </a:rPr>
              <a:t>Weiterhin sollte eine Kopfbedeckung getragen werden, wenn möglich eine, die auch Ohren und Nacken schützt, ...</a:t>
            </a:r>
            <a:endParaRPr lang="de-DE" dirty="0" smtClean="0"/>
          </a:p>
          <a:p>
            <a:endParaRPr lang="de-DE" dirty="0"/>
          </a:p>
        </p:txBody>
      </p:sp>
      <p:sp>
        <p:nvSpPr>
          <p:cNvPr id="4" name="Foliennummernplatzhalter 3"/>
          <p:cNvSpPr>
            <a:spLocks noGrp="1"/>
          </p:cNvSpPr>
          <p:nvPr>
            <p:ph type="sldNum" sz="quarter" idx="10"/>
          </p:nvPr>
        </p:nvSpPr>
        <p:spPr/>
        <p:txBody>
          <a:bodyPr/>
          <a:lstStyle/>
          <a:p>
            <a:fld id="{5E4E30A1-D03D-41E8-9738-BC5FDD565B08}" type="slidenum">
              <a:rPr lang="de-DE" smtClean="0"/>
              <a:t>9</a:t>
            </a:fld>
            <a:endParaRPr lang="de-DE"/>
          </a:p>
        </p:txBody>
      </p:sp>
    </p:spTree>
    <p:extLst>
      <p:ext uri="{BB962C8B-B14F-4D97-AF65-F5344CB8AC3E}">
        <p14:creationId xmlns:p14="http://schemas.microsoft.com/office/powerpoint/2010/main" val="345632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5ADEB39-4B1A-41E0-9F7D-C45514449DF5}" type="datetimeFigureOut">
              <a:rPr lang="de-DE" smtClean="0"/>
              <a:t>18.05.2021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4408C27-83F2-4142-867E-70EB55A183F0}" type="slidenum">
              <a:rPr lang="de-DE" smtClean="0"/>
              <a:t>‹Nr.›</a:t>
            </a:fld>
            <a:endParaRPr lang="de-DE"/>
          </a:p>
        </p:txBody>
      </p:sp>
    </p:spTree>
    <p:extLst>
      <p:ext uri="{BB962C8B-B14F-4D97-AF65-F5344CB8AC3E}">
        <p14:creationId xmlns:p14="http://schemas.microsoft.com/office/powerpoint/2010/main" val="2694345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5ADEB39-4B1A-41E0-9F7D-C45514449DF5}" type="datetimeFigureOut">
              <a:rPr lang="de-DE" smtClean="0"/>
              <a:t>18.05.2021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4408C27-83F2-4142-867E-70EB55A183F0}" type="slidenum">
              <a:rPr lang="de-DE" smtClean="0"/>
              <a:t>‹Nr.›</a:t>
            </a:fld>
            <a:endParaRPr lang="de-DE"/>
          </a:p>
        </p:txBody>
      </p:sp>
    </p:spTree>
    <p:extLst>
      <p:ext uri="{BB962C8B-B14F-4D97-AF65-F5344CB8AC3E}">
        <p14:creationId xmlns:p14="http://schemas.microsoft.com/office/powerpoint/2010/main" val="301339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5ADEB39-4B1A-41E0-9F7D-C45514449DF5}" type="datetimeFigureOut">
              <a:rPr lang="de-DE" smtClean="0"/>
              <a:t>18.05.2021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4408C27-83F2-4142-867E-70EB55A183F0}" type="slidenum">
              <a:rPr lang="de-DE" smtClean="0"/>
              <a:t>‹Nr.›</a:t>
            </a:fld>
            <a:endParaRPr lang="de-DE"/>
          </a:p>
        </p:txBody>
      </p:sp>
    </p:spTree>
    <p:extLst>
      <p:ext uri="{BB962C8B-B14F-4D97-AF65-F5344CB8AC3E}">
        <p14:creationId xmlns:p14="http://schemas.microsoft.com/office/powerpoint/2010/main" val="234876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5ADEB39-4B1A-41E0-9F7D-C45514449DF5}" type="datetimeFigureOut">
              <a:rPr lang="de-DE" smtClean="0"/>
              <a:t>18.05.2021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4408C27-83F2-4142-867E-70EB55A183F0}" type="slidenum">
              <a:rPr lang="de-DE" smtClean="0"/>
              <a:t>‹Nr.›</a:t>
            </a:fld>
            <a:endParaRPr lang="de-DE"/>
          </a:p>
        </p:txBody>
      </p:sp>
    </p:spTree>
    <p:extLst>
      <p:ext uri="{BB962C8B-B14F-4D97-AF65-F5344CB8AC3E}">
        <p14:creationId xmlns:p14="http://schemas.microsoft.com/office/powerpoint/2010/main" val="8129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75ADEB39-4B1A-41E0-9F7D-C45514449DF5}" type="datetimeFigureOut">
              <a:rPr lang="de-DE" smtClean="0"/>
              <a:t>18.05.2021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4408C27-83F2-4142-867E-70EB55A183F0}" type="slidenum">
              <a:rPr lang="de-DE" smtClean="0"/>
              <a:t>‹Nr.›</a:t>
            </a:fld>
            <a:endParaRPr lang="de-DE"/>
          </a:p>
        </p:txBody>
      </p:sp>
    </p:spTree>
    <p:extLst>
      <p:ext uri="{BB962C8B-B14F-4D97-AF65-F5344CB8AC3E}">
        <p14:creationId xmlns:p14="http://schemas.microsoft.com/office/powerpoint/2010/main" val="275202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5ADEB39-4B1A-41E0-9F7D-C45514449DF5}" type="datetimeFigureOut">
              <a:rPr lang="de-DE" smtClean="0"/>
              <a:t>18.05.2021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4408C27-83F2-4142-867E-70EB55A183F0}" type="slidenum">
              <a:rPr lang="de-DE" smtClean="0"/>
              <a:t>‹Nr.›</a:t>
            </a:fld>
            <a:endParaRPr lang="de-DE"/>
          </a:p>
        </p:txBody>
      </p:sp>
    </p:spTree>
    <p:extLst>
      <p:ext uri="{BB962C8B-B14F-4D97-AF65-F5344CB8AC3E}">
        <p14:creationId xmlns:p14="http://schemas.microsoft.com/office/powerpoint/2010/main" val="361017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5ADEB39-4B1A-41E0-9F7D-C45514449DF5}" type="datetimeFigureOut">
              <a:rPr lang="de-DE" smtClean="0"/>
              <a:t>18.05.2021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4408C27-83F2-4142-867E-70EB55A183F0}" type="slidenum">
              <a:rPr lang="de-DE" smtClean="0"/>
              <a:t>‹Nr.›</a:t>
            </a:fld>
            <a:endParaRPr lang="de-DE"/>
          </a:p>
        </p:txBody>
      </p:sp>
    </p:spTree>
    <p:extLst>
      <p:ext uri="{BB962C8B-B14F-4D97-AF65-F5344CB8AC3E}">
        <p14:creationId xmlns:p14="http://schemas.microsoft.com/office/powerpoint/2010/main" val="361187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5ADEB39-4B1A-41E0-9F7D-C45514449DF5}" type="datetimeFigureOut">
              <a:rPr lang="de-DE" smtClean="0"/>
              <a:t>18.05.2021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4408C27-83F2-4142-867E-70EB55A183F0}" type="slidenum">
              <a:rPr lang="de-DE" smtClean="0"/>
              <a:t>‹Nr.›</a:t>
            </a:fld>
            <a:endParaRPr lang="de-DE"/>
          </a:p>
        </p:txBody>
      </p:sp>
    </p:spTree>
    <p:extLst>
      <p:ext uri="{BB962C8B-B14F-4D97-AF65-F5344CB8AC3E}">
        <p14:creationId xmlns:p14="http://schemas.microsoft.com/office/powerpoint/2010/main" val="196834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5ADEB39-4B1A-41E0-9F7D-C45514449DF5}" type="datetimeFigureOut">
              <a:rPr lang="de-DE" smtClean="0"/>
              <a:t>18.05.2021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4408C27-83F2-4142-867E-70EB55A183F0}" type="slidenum">
              <a:rPr lang="de-DE" smtClean="0"/>
              <a:t>‹Nr.›</a:t>
            </a:fld>
            <a:endParaRPr lang="de-DE"/>
          </a:p>
        </p:txBody>
      </p:sp>
    </p:spTree>
    <p:extLst>
      <p:ext uri="{BB962C8B-B14F-4D97-AF65-F5344CB8AC3E}">
        <p14:creationId xmlns:p14="http://schemas.microsoft.com/office/powerpoint/2010/main" val="311408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75ADEB39-4B1A-41E0-9F7D-C45514449DF5}" type="datetimeFigureOut">
              <a:rPr lang="de-DE" smtClean="0"/>
              <a:t>18.05.2021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4408C27-83F2-4142-867E-70EB55A183F0}" type="slidenum">
              <a:rPr lang="de-DE" smtClean="0"/>
              <a:t>‹Nr.›</a:t>
            </a:fld>
            <a:endParaRPr lang="de-DE"/>
          </a:p>
        </p:txBody>
      </p:sp>
    </p:spTree>
    <p:extLst>
      <p:ext uri="{BB962C8B-B14F-4D97-AF65-F5344CB8AC3E}">
        <p14:creationId xmlns:p14="http://schemas.microsoft.com/office/powerpoint/2010/main" val="3773080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75ADEB39-4B1A-41E0-9F7D-C45514449DF5}" type="datetimeFigureOut">
              <a:rPr lang="de-DE" smtClean="0"/>
              <a:t>18.05.2021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4408C27-83F2-4142-867E-70EB55A183F0}" type="slidenum">
              <a:rPr lang="de-DE" smtClean="0"/>
              <a:t>‹Nr.›</a:t>
            </a:fld>
            <a:endParaRPr lang="de-DE"/>
          </a:p>
        </p:txBody>
      </p:sp>
    </p:spTree>
    <p:extLst>
      <p:ext uri="{BB962C8B-B14F-4D97-AF65-F5344CB8AC3E}">
        <p14:creationId xmlns:p14="http://schemas.microsoft.com/office/powerpoint/2010/main" val="2468645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DEB39-4B1A-41E0-9F7D-C45514449DF5}" type="datetimeFigureOut">
              <a:rPr lang="de-DE" smtClean="0"/>
              <a:t>18.05.2021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08C27-83F2-4142-867E-70EB55A183F0}" type="slidenum">
              <a:rPr lang="de-DE" smtClean="0"/>
              <a:t>‹Nr.›</a:t>
            </a:fld>
            <a:endParaRPr lang="de-DE"/>
          </a:p>
        </p:txBody>
      </p:sp>
    </p:spTree>
    <p:extLst>
      <p:ext uri="{BB962C8B-B14F-4D97-AF65-F5344CB8AC3E}">
        <p14:creationId xmlns:p14="http://schemas.microsoft.com/office/powerpoint/2010/main" val="127142934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gKdRtYieM1Y&amp;feature=emb_title"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lkSWy11txE&amp;feature=emb_titl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DOSB_PPT-Folien-Eltern_2020 04 15-1"/>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6128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DOSB_PPT-Folien-Eltern_2020 04 15-9"/>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2506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DOSB_PPT-Folien-Eltern_2020 04 15-1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7658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DOSB_PPT-Folien-Eltern_2020 04 15-12"/>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62962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DOSB_PPT-Folien-Eltern_2020 04 15-13"/>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1718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DOSB_PPT-Folien-Eltern_2020 04 15-14">
            <a:hlinkClick r:id="rId3"/>
          </p:cNvPr>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9893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DOSB_PPT-Folien-Eltern_2020 04 15-2">
            <a:hlinkClick r:id="rId3"/>
          </p:cNvPr>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2416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DOSB_PPT-Folien-Eltern_2020 04 15-3"/>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1322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DOSB_PPT-Folien-Eltern_2020 04 15-4"/>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5382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DOSB_PPT-Folien-Eltern_2020 04 15-5.0 MW"/>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22307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DOSB_PPT-Folien-Eltern_2020 04 15-5"/>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09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DOSB_PPT-Folien-Eltern_2020 04 15-6"/>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28040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DOSB_PPT-Folien-Eltern_2020 04 15-7"/>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78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UCC_SSC_DOSB_PPT-Folien-Eltern_2020 04 15-8"/>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655665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600</Words>
  <Application>Microsoft Office PowerPoint</Application>
  <PresentationFormat>Breitbild</PresentationFormat>
  <Paragraphs>32</Paragraphs>
  <Slides>14</Slides>
  <Notes>14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Universitätsklinikum Carl Gustav Carus Dresden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Wolff, Michaela</dc:creator>
  <cp:lastModifiedBy>Wachs, Claudia</cp:lastModifiedBy>
  <cp:revision>12</cp:revision>
  <dcterms:created xsi:type="dcterms:W3CDTF">2020-05-06T13:45:26Z</dcterms:created>
  <dcterms:modified xsi:type="dcterms:W3CDTF">2021-05-18T11:11:58Z</dcterms:modified>
  <cp:contentStatus>Endgültig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