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1" r:id="rId5"/>
    <p:sldId id="270" r:id="rId6"/>
    <p:sldId id="262" r:id="rId7"/>
    <p:sldId id="263" r:id="rId8"/>
    <p:sldId id="264" r:id="rId9"/>
    <p:sldId id="265" r:id="rId10"/>
    <p:sldId id="266" r:id="rId11"/>
    <p:sldId id="269" r:id="rId12"/>
    <p:sldId id="267" r:id="rId13"/>
    <p:sldId id="268" r:id="rId14"/>
  </p:sldIdLst>
  <p:sldSz cx="12192000" cy="6858000"/>
  <p:notesSz cx="7104063" cy="10234613"/>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61" autoAdjust="0"/>
  </p:normalViewPr>
  <p:slideViewPr>
    <p:cSldViewPr snapToGrid="0">
      <p:cViewPr varScale="1">
        <p:scale>
          <a:sx n="99" d="100"/>
          <a:sy n="99"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58276C5-C7AD-495C-A411-B183A4779B74}" type="datetimeFigureOut">
              <a:rPr lang="de-DE" smtClean="0"/>
              <a:t>06.05.2020</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29E305A-7E7A-474C-910D-90CEF01403E7}" type="slidenum">
              <a:rPr lang="de-DE" smtClean="0"/>
              <a:t>‹Nr.›</a:t>
            </a:fld>
            <a:endParaRPr lang="de-DE"/>
          </a:p>
        </p:txBody>
      </p:sp>
    </p:spTree>
    <p:extLst>
      <p:ext uri="{BB962C8B-B14F-4D97-AF65-F5344CB8AC3E}">
        <p14:creationId xmlns:p14="http://schemas.microsoft.com/office/powerpoint/2010/main" val="418838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990752" eaLnBrk="0" fontAlgn="base" hangingPunct="0">
              <a:spcBef>
                <a:spcPct val="30000"/>
              </a:spcBef>
              <a:spcAft>
                <a:spcPct val="0"/>
              </a:spcAft>
              <a:buClr>
                <a:srgbClr val="FF6600"/>
              </a:buClr>
              <a:defRPr/>
            </a:pPr>
            <a:r>
              <a:rPr lang="de-DE" altLang="de-DE" baseline="0" dirty="0" smtClean="0">
                <a:solidFill>
                  <a:schemeClr val="tx1">
                    <a:lumMod val="65000"/>
                    <a:lumOff val="35000"/>
                  </a:schemeClr>
                </a:solidFill>
                <a:cs typeface="Arial" pitchFamily="34" charset="0"/>
              </a:rPr>
              <a:t>Wir setzen uns als Schule/Ganztagseinrichtung für den richtigen Sonnenschutz ein und nehmen am Programm </a:t>
            </a:r>
            <a:r>
              <a:rPr lang="de-DE" altLang="de-DE" b="0" baseline="0" dirty="0" smtClean="0">
                <a:solidFill>
                  <a:schemeClr val="tx1">
                    <a:lumMod val="65000"/>
                    <a:lumOff val="35000"/>
                  </a:schemeClr>
                </a:solidFill>
                <a:cs typeface="Arial" pitchFamily="34" charset="0"/>
              </a:rPr>
              <a:t>Clever in Sonne und Schatten – Für Grundschulen teil. </a:t>
            </a:r>
            <a:endParaRPr lang="de-DE" altLang="de-DE" i="0" baseline="0"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29E305A-7E7A-474C-910D-90CEF01403E7}" type="slidenum">
              <a:rPr lang="de-DE" smtClean="0"/>
              <a:t>1</a:t>
            </a:fld>
            <a:endParaRPr lang="de-DE"/>
          </a:p>
        </p:txBody>
      </p:sp>
    </p:spTree>
    <p:extLst>
      <p:ext uri="{BB962C8B-B14F-4D97-AF65-F5344CB8AC3E}">
        <p14:creationId xmlns:p14="http://schemas.microsoft.com/office/powerpoint/2010/main" val="184797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Unbedeckte Hautstellen sollten mit Sonnencreme geschützt werden: dafür reichlich Sonnenschutz mit mindestens Lichtschutzfaktor 30 auftragen und nachcremen nicht vergessen. </a:t>
            </a:r>
            <a:r>
              <a:rPr lang="de-DE" altLang="de-DE" b="0" baseline="0" dirty="0" smtClean="0">
                <a:solidFill>
                  <a:schemeClr val="tx1">
                    <a:lumMod val="65000"/>
                    <a:lumOff val="35000"/>
                  </a:schemeClr>
                </a:solidFill>
                <a:cs typeface="Arial" pitchFamily="34" charset="0"/>
              </a:rPr>
              <a:t>Doch das Nachcremen verlängert nicht den Schutz, sondern erhält ihn nur.</a:t>
            </a:r>
          </a:p>
        </p:txBody>
      </p:sp>
      <p:sp>
        <p:nvSpPr>
          <p:cNvPr id="4" name="Foliennummernplatzhalter 3"/>
          <p:cNvSpPr>
            <a:spLocks noGrp="1"/>
          </p:cNvSpPr>
          <p:nvPr>
            <p:ph type="sldNum" sz="quarter" idx="10"/>
          </p:nvPr>
        </p:nvSpPr>
        <p:spPr/>
        <p:txBody>
          <a:bodyPr/>
          <a:lstStyle/>
          <a:p>
            <a:fld id="{529E305A-7E7A-474C-910D-90CEF01403E7}" type="slidenum">
              <a:rPr lang="de-DE" smtClean="0"/>
              <a:t>10</a:t>
            </a:fld>
            <a:endParaRPr lang="de-DE"/>
          </a:p>
        </p:txBody>
      </p:sp>
    </p:spTree>
    <p:extLst>
      <p:ext uri="{BB962C8B-B14F-4D97-AF65-F5344CB8AC3E}">
        <p14:creationId xmlns:p14="http://schemas.microsoft.com/office/powerpoint/2010/main" val="197051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kern="1200" dirty="0" smtClean="0">
                <a:solidFill>
                  <a:schemeClr val="tx1">
                    <a:lumMod val="65000"/>
                    <a:lumOff val="35000"/>
                  </a:schemeClr>
                </a:solidFill>
                <a:latin typeface="+mn-lt"/>
                <a:ea typeface="+mn-ea"/>
                <a:cs typeface="Arial" pitchFamily="34" charset="0"/>
              </a:rPr>
              <a:t>(Wenn Sie mit der Klasse die Sonnen-</a:t>
            </a:r>
            <a:r>
              <a:rPr lang="de-DE" sz="1200" i="1" kern="1200" dirty="0" err="1" smtClean="0">
                <a:solidFill>
                  <a:schemeClr val="tx1">
                    <a:lumMod val="65000"/>
                    <a:lumOff val="35000"/>
                  </a:schemeClr>
                </a:solidFill>
                <a:latin typeface="+mn-lt"/>
                <a:ea typeface="+mn-ea"/>
                <a:cs typeface="Arial" pitchFamily="34" charset="0"/>
              </a:rPr>
              <a:t>Checker</a:t>
            </a:r>
            <a:r>
              <a:rPr lang="de-DE" sz="1200" i="1" kern="1200" dirty="0" smtClean="0">
                <a:solidFill>
                  <a:schemeClr val="tx1">
                    <a:lumMod val="65000"/>
                    <a:lumOff val="35000"/>
                  </a:schemeClr>
                </a:solidFill>
                <a:latin typeface="+mn-lt"/>
                <a:ea typeface="+mn-ea"/>
                <a:cs typeface="Arial" pitchFamily="34" charset="0"/>
              </a:rPr>
              <a:t>-Wochen durchführen, können Sie an dieser Stelle den Eltern davon erzählen, und den Elternbrief im Anhang 1 im Handbuch austeilen).</a:t>
            </a:r>
          </a:p>
          <a:p>
            <a:endParaRPr lang="de-DE" sz="1200" kern="1200" dirty="0" smtClean="0">
              <a:solidFill>
                <a:schemeClr val="tx1">
                  <a:lumMod val="65000"/>
                  <a:lumOff val="35000"/>
                </a:schemeClr>
              </a:solidFill>
              <a:latin typeface="+mn-lt"/>
              <a:ea typeface="+mn-ea"/>
              <a:cs typeface="Arial" pitchFamily="34" charset="0"/>
            </a:endParaRPr>
          </a:p>
          <a:p>
            <a:r>
              <a:rPr lang="de-DE" sz="1200" kern="1200" dirty="0" smtClean="0">
                <a:solidFill>
                  <a:schemeClr val="tx1">
                    <a:lumMod val="65000"/>
                    <a:lumOff val="35000"/>
                  </a:schemeClr>
                </a:solidFill>
                <a:latin typeface="+mn-lt"/>
                <a:ea typeface="+mn-ea"/>
                <a:cs typeface="Arial" pitchFamily="34" charset="0"/>
              </a:rPr>
              <a:t>In der Klasse werden wir vom (...) bis (...) die Sonnen-</a:t>
            </a:r>
            <a:r>
              <a:rPr lang="de-DE" sz="1200" kern="1200" dirty="0" err="1" smtClean="0">
                <a:solidFill>
                  <a:schemeClr val="tx1">
                    <a:lumMod val="65000"/>
                    <a:lumOff val="35000"/>
                  </a:schemeClr>
                </a:solidFill>
                <a:latin typeface="+mn-lt"/>
                <a:ea typeface="+mn-ea"/>
                <a:cs typeface="Arial" pitchFamily="34" charset="0"/>
              </a:rPr>
              <a:t>Checker</a:t>
            </a:r>
            <a:r>
              <a:rPr lang="de-DE" sz="1200" kern="1200" dirty="0" smtClean="0">
                <a:solidFill>
                  <a:schemeClr val="tx1">
                    <a:lumMod val="65000"/>
                    <a:lumOff val="35000"/>
                  </a:schemeClr>
                </a:solidFill>
                <a:latin typeface="+mn-lt"/>
                <a:ea typeface="+mn-ea"/>
                <a:cs typeface="Arial" pitchFamily="34" charset="0"/>
              </a:rPr>
              <a:t>-Wochen durchführen. Zum Auftakt erfahren die Kinder in einer Unterrichtseinheit was UV-Strahlung ist und warum man sich vor ihr schützen sollte. Mit dem Sonnen-</a:t>
            </a:r>
            <a:r>
              <a:rPr lang="de-DE" sz="1200" kern="1200" dirty="0" err="1" smtClean="0">
                <a:solidFill>
                  <a:schemeClr val="tx1">
                    <a:lumMod val="65000"/>
                    <a:lumOff val="35000"/>
                  </a:schemeClr>
                </a:solidFill>
                <a:latin typeface="+mn-lt"/>
                <a:ea typeface="+mn-ea"/>
                <a:cs typeface="Arial" pitchFamily="34" charset="0"/>
              </a:rPr>
              <a:t>Checker</a:t>
            </a:r>
            <a:r>
              <a:rPr lang="de-DE" sz="1200" kern="1200" dirty="0" smtClean="0">
                <a:solidFill>
                  <a:schemeClr val="tx1">
                    <a:lumMod val="65000"/>
                    <a:lumOff val="35000"/>
                  </a:schemeClr>
                </a:solidFill>
                <a:latin typeface="+mn-lt"/>
                <a:ea typeface="+mn-ea"/>
                <a:cs typeface="Arial" pitchFamily="34" charset="0"/>
              </a:rPr>
              <a:t>-Rap lernen sie singend und tanzend, wie Sonnenschutz funktioniert. Nach dieser Einführungsstunde beobachten die Kinder über zwei Wochen in einem Apfelexperiment wie die Sonne auf die Apfelschale einwirkt. Und sie üben mit einem Selbst-Check, sich selbst vor der UV-Strahlung zu schützen. Am Ende der Sonnen-</a:t>
            </a:r>
            <a:r>
              <a:rPr lang="de-DE" sz="1200" kern="1200" dirty="0" err="1" smtClean="0">
                <a:solidFill>
                  <a:schemeClr val="tx1">
                    <a:lumMod val="65000"/>
                    <a:lumOff val="35000"/>
                  </a:schemeClr>
                </a:solidFill>
                <a:latin typeface="+mn-lt"/>
                <a:ea typeface="+mn-ea"/>
                <a:cs typeface="Arial" pitchFamily="34" charset="0"/>
              </a:rPr>
              <a:t>Checker</a:t>
            </a:r>
            <a:r>
              <a:rPr lang="de-DE" sz="1200" kern="1200" dirty="0" smtClean="0">
                <a:solidFill>
                  <a:schemeClr val="tx1">
                    <a:lumMod val="65000"/>
                    <a:lumOff val="35000"/>
                  </a:schemeClr>
                </a:solidFill>
                <a:latin typeface="+mn-lt"/>
                <a:ea typeface="+mn-ea"/>
                <a:cs typeface="Arial" pitchFamily="34" charset="0"/>
              </a:rPr>
              <a:t>-Wochen werten wir dann gemeinsam das Experiment, den Selbst-Check und das Gelernte aus und treffen als Klasse eine Sonnenschutzvereinbarung. </a:t>
            </a:r>
            <a:endParaRPr lang="de-DE" sz="1200" kern="1200" dirty="0">
              <a:solidFill>
                <a:schemeClr val="tx1">
                  <a:lumMod val="65000"/>
                  <a:lumOff val="35000"/>
                </a:schemeClr>
              </a:solidFill>
              <a:latin typeface="+mn-lt"/>
              <a:ea typeface="+mn-ea"/>
              <a:cs typeface="Arial" pitchFamily="34" charset="0"/>
            </a:endParaRPr>
          </a:p>
        </p:txBody>
      </p:sp>
      <p:sp>
        <p:nvSpPr>
          <p:cNvPr id="4" name="Foliennummernplatzhalter 3"/>
          <p:cNvSpPr>
            <a:spLocks noGrp="1"/>
          </p:cNvSpPr>
          <p:nvPr>
            <p:ph type="sldNum" sz="quarter" idx="10"/>
          </p:nvPr>
        </p:nvSpPr>
        <p:spPr/>
        <p:txBody>
          <a:bodyPr/>
          <a:lstStyle/>
          <a:p>
            <a:fld id="{529E305A-7E7A-474C-910D-90CEF01403E7}" type="slidenum">
              <a:rPr lang="de-DE" smtClean="0"/>
              <a:t>11</a:t>
            </a:fld>
            <a:endParaRPr lang="de-DE"/>
          </a:p>
        </p:txBody>
      </p:sp>
    </p:spTree>
    <p:extLst>
      <p:ext uri="{BB962C8B-B14F-4D97-AF65-F5344CB8AC3E}">
        <p14:creationId xmlns:p14="http://schemas.microsoft.com/office/powerpoint/2010/main" val="42928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dirty="0" smtClean="0">
                <a:solidFill>
                  <a:schemeClr val="tx1">
                    <a:lumMod val="65000"/>
                    <a:lumOff val="35000"/>
                  </a:schemeClr>
                </a:solidFill>
                <a:cs typeface="Arial" pitchFamily="34" charset="0"/>
              </a:rPr>
              <a:t>Werden auch Sie Clever in Sonne  und Schatten: E</a:t>
            </a:r>
            <a:r>
              <a:rPr lang="de-DE" altLang="de-DE" baseline="0" dirty="0" smtClean="0">
                <a:solidFill>
                  <a:schemeClr val="tx1">
                    <a:lumMod val="65000"/>
                    <a:lumOff val="35000"/>
                  </a:schemeClr>
                </a:solidFill>
                <a:cs typeface="Arial" pitchFamily="34" charset="0"/>
              </a:rPr>
              <a:t>rinnern Sie Ihre Kinder daran, sich vor der Sonne zu schützen. Wenn Sie sehen, dass Ihre Kinder sich richtig vor der Sonne schützen, loben Sie sie. So können Sie richtiges Sonnenschutzverhalten verstärken. Unterstützen Sie den Sonnenschutz, indem Sie beim Rucksackpacken auch an Kopfbedeckung und Sonnencreme denken </a:t>
            </a:r>
            <a:r>
              <a:rPr lang="de-DE" altLang="de-DE" b="0" baseline="0" dirty="0" smtClean="0">
                <a:solidFill>
                  <a:schemeClr val="tx1">
                    <a:lumMod val="65000"/>
                    <a:lumOff val="35000"/>
                  </a:schemeClr>
                </a:solidFill>
                <a:cs typeface="Arial" pitchFamily="34" charset="0"/>
              </a:rPr>
              <a:t>und auf ein schulterbedeckendes T-Shirt bestehen. </a:t>
            </a:r>
            <a:endParaRPr lang="de-DE" altLang="de-DE" b="0"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29E305A-7E7A-474C-910D-90CEF01403E7}" type="slidenum">
              <a:rPr lang="de-DE" smtClean="0"/>
              <a:t>12</a:t>
            </a:fld>
            <a:endParaRPr lang="de-DE"/>
          </a:p>
        </p:txBody>
      </p:sp>
    </p:spTree>
    <p:extLst>
      <p:ext uri="{BB962C8B-B14F-4D97-AF65-F5344CB8AC3E}">
        <p14:creationId xmlns:p14="http://schemas.microsoft.com/office/powerpoint/2010/main" val="167472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dirty="0" smtClean="0">
                <a:solidFill>
                  <a:schemeClr val="tx1">
                    <a:lumMod val="65000"/>
                    <a:lumOff val="35000"/>
                  </a:schemeClr>
                </a:solidFill>
                <a:cs typeface="Arial" pitchFamily="34" charset="0"/>
              </a:rPr>
              <a:t>Und schützen</a:t>
            </a:r>
            <a:r>
              <a:rPr lang="de-DE" altLang="de-DE" baseline="0" dirty="0" smtClean="0">
                <a:solidFill>
                  <a:schemeClr val="tx1">
                    <a:lumMod val="65000"/>
                    <a:lumOff val="35000"/>
                  </a:schemeClr>
                </a:solidFill>
                <a:cs typeface="Arial" pitchFamily="34" charset="0"/>
              </a:rPr>
              <a:t> Sie sich selbst im Alltag und im Urlaub vor der Sonne und seien Sie so ein Vorbild für Ihre Kinder. Ich danke Ihnen für Ihre Unterstützung!</a:t>
            </a:r>
            <a:endParaRPr lang="de-DE" altLang="de-DE"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29E305A-7E7A-474C-910D-90CEF01403E7}" type="slidenum">
              <a:rPr lang="de-DE" smtClean="0"/>
              <a:t>13</a:t>
            </a:fld>
            <a:endParaRPr lang="de-DE"/>
          </a:p>
        </p:txBody>
      </p:sp>
    </p:spTree>
    <p:extLst>
      <p:ext uri="{BB962C8B-B14F-4D97-AF65-F5344CB8AC3E}">
        <p14:creationId xmlns:p14="http://schemas.microsoft.com/office/powerpoint/2010/main" val="392648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i="0" baseline="0" dirty="0" smtClean="0">
                <a:solidFill>
                  <a:schemeClr val="tx1">
                    <a:lumMod val="65000"/>
                    <a:lumOff val="35000"/>
                  </a:schemeClr>
                </a:solidFill>
                <a:cs typeface="Arial" pitchFamily="34" charset="0"/>
              </a:rPr>
              <a:t>Warum uns Sonnenschutz wichtig ist, möchte ich Ihnen kurz erklären: </a:t>
            </a:r>
            <a:r>
              <a:rPr lang="de-DE" altLang="de-DE" baseline="0" dirty="0" smtClean="0">
                <a:solidFill>
                  <a:schemeClr val="tx1">
                    <a:lumMod val="65000"/>
                    <a:lumOff val="35000"/>
                  </a:schemeClr>
                </a:solidFill>
                <a:cs typeface="Arial" pitchFamily="34" charset="0"/>
              </a:rPr>
              <a:t>In Deutschland erkranken jährlich 270.000 Menschen an Hautkrebs, davon 27.000 am besonders gefährlichen, schwarzem Hautkrebs. Und leider ist der Trend der jährlichen Neuerkrankungen an Hautkrebs steigend. </a:t>
            </a:r>
          </a:p>
        </p:txBody>
      </p:sp>
      <p:sp>
        <p:nvSpPr>
          <p:cNvPr id="4" name="Foliennummernplatzhalter 3"/>
          <p:cNvSpPr>
            <a:spLocks noGrp="1"/>
          </p:cNvSpPr>
          <p:nvPr>
            <p:ph type="sldNum" sz="quarter" idx="10"/>
          </p:nvPr>
        </p:nvSpPr>
        <p:spPr/>
        <p:txBody>
          <a:bodyPr/>
          <a:lstStyle/>
          <a:p>
            <a:fld id="{529E305A-7E7A-474C-910D-90CEF01403E7}" type="slidenum">
              <a:rPr lang="de-DE" smtClean="0"/>
              <a:t>2</a:t>
            </a:fld>
            <a:endParaRPr lang="de-DE"/>
          </a:p>
        </p:txBody>
      </p:sp>
    </p:spTree>
    <p:extLst>
      <p:ext uri="{BB962C8B-B14F-4D97-AF65-F5344CB8AC3E}">
        <p14:creationId xmlns:p14="http://schemas.microsoft.com/office/powerpoint/2010/main" val="404269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sz="1200" kern="1200" baseline="0" dirty="0" smtClean="0">
                <a:solidFill>
                  <a:schemeClr val="tx1">
                    <a:lumMod val="65000"/>
                    <a:lumOff val="35000"/>
                  </a:schemeClr>
                </a:solidFill>
                <a:latin typeface="+mn-lt"/>
                <a:ea typeface="+mn-ea"/>
                <a:cs typeface="Arial" pitchFamily="34" charset="0"/>
              </a:rPr>
              <a:t>Das Risiko für die Entstehung von Hautkrebs ist beispielsweise erhöht, wenn man hellere Haut hat oder aber auch bei vielen Pigmentmalen. Entscheidend ist aber auch, wie viel UV-Strahlung man in seinem Leben ausgesetzt ist, vor allem in der Kindheit und Jugend. Sonnenbrände in der Kindheit erhöhen auch das Risiko für Hautkrebs. Die Haut von Kindern ist besonders schutzbedürftig, weil sie anders als die von uns Erwachsen aufgebaut ist und so schneller langfristig geschädigt werden kann. Bis zum 12. Lebensjahr ordnet man Kinder keinen Hauttypen zu. Man sagt, sie sollten so gut geschützt </a:t>
            </a:r>
            <a:r>
              <a:rPr lang="de-DE" altLang="de-DE" sz="1200" kern="1200" baseline="0" dirty="0" smtClean="0">
                <a:solidFill>
                  <a:schemeClr val="tx1">
                    <a:lumMod val="65000"/>
                    <a:lumOff val="35000"/>
                  </a:schemeClr>
                </a:solidFill>
                <a:latin typeface="+mn-lt"/>
                <a:ea typeface="+mn-ea"/>
                <a:cs typeface="Arial" pitchFamily="34" charset="0"/>
              </a:rPr>
              <a:t>werden </a:t>
            </a:r>
            <a:r>
              <a:rPr lang="de-DE" altLang="de-DE" sz="1200" kern="1200" baseline="0" dirty="0" smtClean="0">
                <a:solidFill>
                  <a:schemeClr val="tx1">
                    <a:lumMod val="65000"/>
                    <a:lumOff val="35000"/>
                  </a:schemeClr>
                </a:solidFill>
                <a:latin typeface="+mn-lt"/>
                <a:ea typeface="+mn-ea"/>
                <a:cs typeface="Arial" pitchFamily="34" charset="0"/>
              </a:rPr>
              <a:t>wie der hellste Hauttyp</a:t>
            </a:r>
            <a:r>
              <a:rPr lang="de-DE" altLang="de-DE" sz="1200" kern="1200" baseline="0" dirty="0" smtClean="0">
                <a:solidFill>
                  <a:schemeClr val="tx1">
                    <a:lumMod val="65000"/>
                    <a:lumOff val="35000"/>
                  </a:schemeClr>
                </a:solidFill>
                <a:latin typeface="+mn-lt"/>
                <a:ea typeface="+mn-ea"/>
                <a:cs typeface="Arial" pitchFamily="34" charset="0"/>
              </a:rPr>
              <a:t>. </a:t>
            </a:r>
            <a:endParaRPr lang="de-DE" altLang="de-DE" sz="1200" kern="1200" baseline="0" dirty="0" smtClean="0">
              <a:solidFill>
                <a:schemeClr val="tx1">
                  <a:lumMod val="65000"/>
                  <a:lumOff val="35000"/>
                </a:schemeClr>
              </a:solidFill>
              <a:latin typeface="+mn-lt"/>
              <a:ea typeface="+mn-ea"/>
              <a:cs typeface="Arial" pitchFamily="34" charset="0"/>
            </a:endParaRPr>
          </a:p>
        </p:txBody>
      </p:sp>
      <p:sp>
        <p:nvSpPr>
          <p:cNvPr id="4" name="Foliennummernplatzhalter 3"/>
          <p:cNvSpPr>
            <a:spLocks noGrp="1"/>
          </p:cNvSpPr>
          <p:nvPr>
            <p:ph type="sldNum" sz="quarter" idx="10"/>
          </p:nvPr>
        </p:nvSpPr>
        <p:spPr/>
        <p:txBody>
          <a:bodyPr/>
          <a:lstStyle/>
          <a:p>
            <a:fld id="{529E305A-7E7A-474C-910D-90CEF01403E7}" type="slidenum">
              <a:rPr lang="de-DE" smtClean="0"/>
              <a:t>3</a:t>
            </a:fld>
            <a:endParaRPr lang="de-DE"/>
          </a:p>
        </p:txBody>
      </p:sp>
    </p:spTree>
    <p:extLst>
      <p:ext uri="{BB962C8B-B14F-4D97-AF65-F5344CB8AC3E}">
        <p14:creationId xmlns:p14="http://schemas.microsoft.com/office/powerpoint/2010/main" val="173569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Mit dem richtigen Sonnenschutz kann die Haut vor krebserregender UV-Strahlung geschützt und das Risiko an Hautkrebs zu erkranken gesenkt werden. Richtiger Sonnenschutz ist besonders in den Monaten April bis September </a:t>
            </a:r>
            <a:r>
              <a:rPr lang="de-DE" altLang="de-DE" b="0" baseline="0" dirty="0" smtClean="0">
                <a:solidFill>
                  <a:schemeClr val="tx1">
                    <a:lumMod val="65000"/>
                    <a:lumOff val="35000"/>
                  </a:schemeClr>
                </a:solidFill>
                <a:cs typeface="Arial" pitchFamily="34" charset="0"/>
              </a:rPr>
              <a:t>und ab einem mittleren UV-Index wichtig. Der UV-Index gibt die Intensität der UV-Strahlung bei uns auf der Erde an. Er kann über das Bundesamt für Strahlenschutz oder den Deutschen Wetterdienst abgerufen werden, aber auch über verschiedene Smartphone Apps. </a:t>
            </a:r>
            <a:endParaRPr lang="de-DE" altLang="de-DE" baseline="0"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29E305A-7E7A-474C-910D-90CEF01403E7}" type="slidenum">
              <a:rPr lang="de-DE" smtClean="0"/>
              <a:t>4</a:t>
            </a:fld>
            <a:endParaRPr lang="de-DE"/>
          </a:p>
        </p:txBody>
      </p:sp>
    </p:spTree>
    <p:extLst>
      <p:ext uri="{BB962C8B-B14F-4D97-AF65-F5344CB8AC3E}">
        <p14:creationId xmlns:p14="http://schemas.microsoft.com/office/powerpoint/2010/main" val="90556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0" baseline="0" smtClean="0">
                <a:solidFill>
                  <a:schemeClr val="tx1">
                    <a:lumMod val="65000"/>
                    <a:lumOff val="35000"/>
                  </a:schemeClr>
                </a:solidFill>
                <a:cs typeface="Arial" pitchFamily="34" charset="0"/>
              </a:rPr>
              <a:t>Wenn möglich, soll</a:t>
            </a:r>
            <a:r>
              <a:rPr lang="de-DE" altLang="de-DE" baseline="0" smtClean="0">
                <a:solidFill>
                  <a:schemeClr val="tx1">
                    <a:lumMod val="65000"/>
                    <a:lumOff val="35000"/>
                  </a:schemeClr>
                </a:solidFill>
                <a:cs typeface="Arial" pitchFamily="34" charset="0"/>
              </a:rPr>
              <a:t>te man von 11-15 Uhr die Sonne meiden ...</a:t>
            </a:r>
            <a:endParaRPr lang="de-DE" altLang="de-DE" baseline="0"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29E305A-7E7A-474C-910D-90CEF01403E7}" type="slidenum">
              <a:rPr lang="de-DE" smtClean="0"/>
              <a:t>5</a:t>
            </a:fld>
            <a:endParaRPr lang="de-DE"/>
          </a:p>
        </p:txBody>
      </p:sp>
    </p:spTree>
    <p:extLst>
      <p:ext uri="{BB962C8B-B14F-4D97-AF65-F5344CB8AC3E}">
        <p14:creationId xmlns:p14="http://schemas.microsoft.com/office/powerpoint/2010/main" val="327968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 und sich so viel wie möglich im Schatten aufhalten.</a:t>
            </a:r>
          </a:p>
        </p:txBody>
      </p:sp>
      <p:sp>
        <p:nvSpPr>
          <p:cNvPr id="4" name="Foliennummernplatzhalter 3"/>
          <p:cNvSpPr>
            <a:spLocks noGrp="1"/>
          </p:cNvSpPr>
          <p:nvPr>
            <p:ph type="sldNum" sz="quarter" idx="10"/>
          </p:nvPr>
        </p:nvSpPr>
        <p:spPr/>
        <p:txBody>
          <a:bodyPr/>
          <a:lstStyle/>
          <a:p>
            <a:fld id="{529E305A-7E7A-474C-910D-90CEF01403E7}" type="slidenum">
              <a:rPr lang="de-DE" smtClean="0"/>
              <a:t>6</a:t>
            </a:fld>
            <a:endParaRPr lang="de-DE"/>
          </a:p>
        </p:txBody>
      </p:sp>
    </p:spTree>
    <p:extLst>
      <p:ext uri="{BB962C8B-B14F-4D97-AF65-F5344CB8AC3E}">
        <p14:creationId xmlns:p14="http://schemas.microsoft.com/office/powerpoint/2010/main" val="254110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An zweiter Stelle kommt der textile Sonnenschutz: dazu gehören schulterbedeckende und möglichst lange, </a:t>
            </a:r>
            <a:r>
              <a:rPr lang="de-DE" altLang="de-DE" b="0" baseline="0" dirty="0" smtClean="0">
                <a:solidFill>
                  <a:schemeClr val="tx1">
                    <a:lumMod val="65000"/>
                    <a:lumOff val="35000"/>
                  </a:schemeClr>
                </a:solidFill>
                <a:cs typeface="Arial" pitchFamily="34" charset="0"/>
              </a:rPr>
              <a:t>dichtgewebte</a:t>
            </a:r>
            <a:r>
              <a:rPr lang="de-DE" altLang="de-DE" baseline="0" dirty="0" smtClean="0">
                <a:solidFill>
                  <a:schemeClr val="tx1">
                    <a:lumMod val="65000"/>
                    <a:lumOff val="35000"/>
                  </a:schemeClr>
                </a:solidFill>
                <a:cs typeface="Arial" pitchFamily="34" charset="0"/>
              </a:rPr>
              <a:t> Kleidung, ...</a:t>
            </a:r>
          </a:p>
        </p:txBody>
      </p:sp>
      <p:sp>
        <p:nvSpPr>
          <p:cNvPr id="4" name="Foliennummernplatzhalter 3"/>
          <p:cNvSpPr>
            <a:spLocks noGrp="1"/>
          </p:cNvSpPr>
          <p:nvPr>
            <p:ph type="sldNum" sz="quarter" idx="10"/>
          </p:nvPr>
        </p:nvSpPr>
        <p:spPr/>
        <p:txBody>
          <a:bodyPr/>
          <a:lstStyle/>
          <a:p>
            <a:fld id="{529E305A-7E7A-474C-910D-90CEF01403E7}" type="slidenum">
              <a:rPr lang="de-DE" smtClean="0"/>
              <a:t>7</a:t>
            </a:fld>
            <a:endParaRPr lang="de-DE"/>
          </a:p>
        </p:txBody>
      </p:sp>
    </p:spTree>
    <p:extLst>
      <p:ext uri="{BB962C8B-B14F-4D97-AF65-F5344CB8AC3E}">
        <p14:creationId xmlns:p14="http://schemas.microsoft.com/office/powerpoint/2010/main" val="244970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aseline="0" dirty="0" smtClean="0">
                <a:solidFill>
                  <a:schemeClr val="tx1">
                    <a:lumMod val="65000"/>
                    <a:lumOff val="35000"/>
                  </a:schemeClr>
                </a:solidFill>
                <a:cs typeface="Arial" pitchFamily="34" charset="0"/>
              </a:rPr>
              <a:t>... eine Kopfbedeckung, die auch Ohren und Nacken schützt, ...</a:t>
            </a:r>
            <a:endParaRPr lang="de-DE" dirty="0"/>
          </a:p>
        </p:txBody>
      </p:sp>
      <p:sp>
        <p:nvSpPr>
          <p:cNvPr id="4" name="Foliennummernplatzhalter 3"/>
          <p:cNvSpPr>
            <a:spLocks noGrp="1"/>
          </p:cNvSpPr>
          <p:nvPr>
            <p:ph type="sldNum" sz="quarter" idx="10"/>
          </p:nvPr>
        </p:nvSpPr>
        <p:spPr/>
        <p:txBody>
          <a:bodyPr/>
          <a:lstStyle/>
          <a:p>
            <a:fld id="{529E305A-7E7A-474C-910D-90CEF01403E7}" type="slidenum">
              <a:rPr lang="de-DE" smtClean="0"/>
              <a:t>8</a:t>
            </a:fld>
            <a:endParaRPr lang="de-DE"/>
          </a:p>
        </p:txBody>
      </p:sp>
    </p:spTree>
    <p:extLst>
      <p:ext uri="{BB962C8B-B14F-4D97-AF65-F5344CB8AC3E}">
        <p14:creationId xmlns:p14="http://schemas.microsoft.com/office/powerpoint/2010/main" val="326599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 und ggf. eine Sonnenbrille.</a:t>
            </a:r>
          </a:p>
        </p:txBody>
      </p:sp>
      <p:sp>
        <p:nvSpPr>
          <p:cNvPr id="4" name="Foliennummernplatzhalter 3"/>
          <p:cNvSpPr>
            <a:spLocks noGrp="1"/>
          </p:cNvSpPr>
          <p:nvPr>
            <p:ph type="sldNum" sz="quarter" idx="10"/>
          </p:nvPr>
        </p:nvSpPr>
        <p:spPr/>
        <p:txBody>
          <a:bodyPr/>
          <a:lstStyle/>
          <a:p>
            <a:fld id="{529E305A-7E7A-474C-910D-90CEF01403E7}" type="slidenum">
              <a:rPr lang="de-DE" smtClean="0"/>
              <a:t>9</a:t>
            </a:fld>
            <a:endParaRPr lang="de-DE"/>
          </a:p>
        </p:txBody>
      </p:sp>
    </p:spTree>
    <p:extLst>
      <p:ext uri="{BB962C8B-B14F-4D97-AF65-F5344CB8AC3E}">
        <p14:creationId xmlns:p14="http://schemas.microsoft.com/office/powerpoint/2010/main" val="361002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577CBC3-481A-42D6-BA2C-6B5572731EB0}" type="datetimeFigureOut">
              <a:rPr lang="de-DE" smtClean="0"/>
              <a:t>06.05.2020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85365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77CBC3-481A-42D6-BA2C-6B5572731EB0}" type="datetimeFigureOut">
              <a:rPr lang="de-DE" smtClean="0"/>
              <a:t>06.05.2020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153936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77CBC3-481A-42D6-BA2C-6B5572731EB0}" type="datetimeFigureOut">
              <a:rPr lang="de-DE" smtClean="0"/>
              <a:t>06.05.2020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76067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77CBC3-481A-42D6-BA2C-6B5572731EB0}" type="datetimeFigureOut">
              <a:rPr lang="de-DE" smtClean="0"/>
              <a:t>06.05.2020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66186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3577CBC3-481A-42D6-BA2C-6B5572731EB0}" type="datetimeFigureOut">
              <a:rPr lang="de-DE" smtClean="0"/>
              <a:t>06.05.2020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33571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577CBC3-481A-42D6-BA2C-6B5572731EB0}" type="datetimeFigureOut">
              <a:rPr lang="de-DE" smtClean="0"/>
              <a:t>06.05.2020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90363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577CBC3-481A-42D6-BA2C-6B5572731EB0}" type="datetimeFigureOut">
              <a:rPr lang="de-DE" smtClean="0"/>
              <a:t>06.05.2020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12001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577CBC3-481A-42D6-BA2C-6B5572731EB0}" type="datetimeFigureOut">
              <a:rPr lang="de-DE" smtClean="0"/>
              <a:t>06.05.2020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364644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77CBC3-481A-42D6-BA2C-6B5572731EB0}" type="datetimeFigureOut">
              <a:rPr lang="de-DE" smtClean="0"/>
              <a:t>06.05.2020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380579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577CBC3-481A-42D6-BA2C-6B5572731EB0}" type="datetimeFigureOut">
              <a:rPr lang="de-DE" smtClean="0"/>
              <a:t>06.05.2020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416873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577CBC3-481A-42D6-BA2C-6B5572731EB0}" type="datetimeFigureOut">
              <a:rPr lang="de-DE" smtClean="0"/>
              <a:t>06.05.2020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DE9D7C6-CBCF-4CFF-8B0F-CECA7C21915B}" type="slidenum">
              <a:rPr lang="de-DE" smtClean="0"/>
              <a:t>‹Nr.›</a:t>
            </a:fld>
            <a:endParaRPr lang="de-DE"/>
          </a:p>
        </p:txBody>
      </p:sp>
    </p:spTree>
    <p:extLst>
      <p:ext uri="{BB962C8B-B14F-4D97-AF65-F5344CB8AC3E}">
        <p14:creationId xmlns:p14="http://schemas.microsoft.com/office/powerpoint/2010/main" val="89037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7CBC3-481A-42D6-BA2C-6B5572731EB0}" type="datetimeFigureOut">
              <a:rPr lang="de-DE" smtClean="0"/>
              <a:t>06.05.2020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9D7C6-CBCF-4CFF-8B0F-CECA7C21915B}" type="slidenum">
              <a:rPr lang="de-DE" smtClean="0"/>
              <a:t>‹Nr.›</a:t>
            </a:fld>
            <a:endParaRPr lang="de-DE"/>
          </a:p>
        </p:txBody>
      </p:sp>
    </p:spTree>
    <p:extLst>
      <p:ext uri="{BB962C8B-B14F-4D97-AF65-F5344CB8AC3E}">
        <p14:creationId xmlns:p14="http://schemas.microsoft.com/office/powerpoint/2010/main" val="7869312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282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1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0006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1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7826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1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55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1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687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282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0148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979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6675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6"/>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8628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26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8"/>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0334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GSP_PPT-Folien_2020 04 15-9"/>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2368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Breitbild</PresentationFormat>
  <Paragraphs>28</Paragraphs>
  <Slides>13</Slides>
  <Notes>13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Universitätsklinikum Carl Gustav Carus Dresden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Wolff, Michaela</dc:creator>
  <cp:lastModifiedBy>Wolff, Michaela</cp:lastModifiedBy>
  <cp:revision>16</cp:revision>
  <cp:lastPrinted>2020-05-06T13:39:04Z</cp:lastPrinted>
  <dcterms:created xsi:type="dcterms:W3CDTF">2020-04-16T11:46:03Z</dcterms:created>
  <dcterms:modified xsi:type="dcterms:W3CDTF">2020-05-06T14:25:33Z</dcterms:modified>
</cp:coreProperties>
</file>